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6"/>
  </p:notesMasterIdLst>
  <p:sldIdLst>
    <p:sldId id="256" r:id="rId2"/>
    <p:sldId id="258" r:id="rId3"/>
    <p:sldId id="273" r:id="rId4"/>
    <p:sldId id="259" r:id="rId5"/>
    <p:sldId id="260" r:id="rId6"/>
    <p:sldId id="261" r:id="rId7"/>
    <p:sldId id="262" r:id="rId8"/>
    <p:sldId id="263" r:id="rId9"/>
    <p:sldId id="377" r:id="rId10"/>
    <p:sldId id="369" r:id="rId11"/>
    <p:sldId id="269" r:id="rId12"/>
    <p:sldId id="266" r:id="rId13"/>
    <p:sldId id="370" r:id="rId14"/>
    <p:sldId id="270" r:id="rId15"/>
    <p:sldId id="275" r:id="rId16"/>
    <p:sldId id="267" r:id="rId17"/>
    <p:sldId id="371" r:id="rId18"/>
    <p:sldId id="372" r:id="rId19"/>
    <p:sldId id="265" r:id="rId20"/>
    <p:sldId id="373" r:id="rId21"/>
    <p:sldId id="374" r:id="rId22"/>
    <p:sldId id="375" r:id="rId23"/>
    <p:sldId id="278" r:id="rId24"/>
    <p:sldId id="279" r:id="rId25"/>
  </p:sldIdLst>
  <p:sldSz cx="9144000" cy="5143500" type="screen16x9"/>
  <p:notesSz cx="6858000" cy="9144000"/>
  <p:embeddedFontLst>
    <p:embeddedFont>
      <p:font typeface="Arial Rounded MT Bold" panose="020F0704030504030204" pitchFamily="34" charset="0"/>
      <p:regular r:id="rId27"/>
    </p:embeddedFont>
    <p:embeddedFont>
      <p:font typeface="Bellota Text" panose="020B0604020202020204" charset="0"/>
      <p:regular r:id="rId28"/>
      <p:bold r:id="rId29"/>
      <p:italic r:id="rId30"/>
      <p:boldItalic r:id="rId31"/>
    </p:embeddedFont>
    <p:embeddedFont>
      <p:font typeface="Bellota Text Light" panose="020B0604020202020204" charset="0"/>
      <p:regular r:id="rId32"/>
      <p:bold r:id="rId33"/>
      <p:italic r:id="rId34"/>
      <p:boldItalic r:id="rId35"/>
    </p:embeddedFont>
    <p:embeddedFont>
      <p:font typeface="Satisfy" panose="020B0604020202020204" charset="0"/>
      <p:regular r:id="rId36"/>
    </p:embeddedFont>
    <p:embeddedFont>
      <p:font typeface="Segoe UI" panose="020B0502040204020203" pitchFamily="34" charset="0"/>
      <p:regular r:id="rId37"/>
      <p:bold r:id="rId38"/>
      <p:italic r:id="rId39"/>
      <p:boldItalic r:id="rId40"/>
    </p:embeddedFont>
    <p:embeddedFont>
      <p:font typeface="Snap ITC" panose="04040A07060A02020202" pitchFamily="82" charset="0"/>
      <p:regular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1F52A6-A606-4D11-9BC2-5BA803DFAFF6}">
  <a:tblStyle styleId="{241F52A6-A606-4D11-9BC2-5BA803DFAF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0EBCB6B-6929-4B4B-9B83-FFC68D3EDE3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7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presProps" Target="presProps.xml"/><Relationship Id="rId47" Type="http://schemas.openxmlformats.org/officeDocument/2006/relationships/customXml" Target="../customXml/item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viewProps" Target="viewProps.xml"/><Relationship Id="rId48" Type="http://schemas.openxmlformats.org/officeDocument/2006/relationships/customXml" Target="../customXml/item3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customXml" Target="../customXml/item1.xml"/><Relationship Id="rId20" Type="http://schemas.openxmlformats.org/officeDocument/2006/relationships/slide" Target="slides/slide19.xml"/><Relationship Id="rId41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3530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78233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55018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6701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1796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8bbc72636_0_4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78bbc72636_0_4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213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667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4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53925" y="689125"/>
            <a:ext cx="5636136" cy="2822749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rgbClr val="274E13">
                <a:alpha val="40000"/>
              </a:srgbClr>
            </a:outerShdw>
          </a:effectLst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67050"/>
            <a:ext cx="9144000" cy="207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914900" y="1232450"/>
            <a:ext cx="5314200" cy="173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53925" y="689125"/>
            <a:ext cx="5636136" cy="282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67050"/>
            <a:ext cx="9144000" cy="207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1871125" y="1126150"/>
            <a:ext cx="5401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None/>
              <a:defRPr sz="4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871125" y="2306651"/>
            <a:ext cx="5401800" cy="41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3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5875" y="271169"/>
            <a:ext cx="4532251" cy="4546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67050"/>
            <a:ext cx="9144000" cy="207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2743200" y="2161800"/>
            <a:ext cx="3657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73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⬩"/>
              <a:defRPr sz="2500" i="1">
                <a:solidFill>
                  <a:schemeClr val="lt1"/>
                </a:solidFill>
              </a:defRPr>
            </a:lvl1pPr>
            <a:lvl2pPr marL="914400" lvl="1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◇"/>
              <a:defRPr sz="2500" i="1">
                <a:solidFill>
                  <a:schemeClr val="lt1"/>
                </a:solidFill>
              </a:defRPr>
            </a:lvl2pPr>
            <a:lvl3pPr marL="1371600" lvl="2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■"/>
              <a:defRPr sz="2500" i="1">
                <a:solidFill>
                  <a:schemeClr val="lt1"/>
                </a:solidFill>
              </a:defRPr>
            </a:lvl3pPr>
            <a:lvl4pPr marL="1828800" lvl="3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●"/>
              <a:defRPr sz="2500" i="1">
                <a:solidFill>
                  <a:schemeClr val="lt1"/>
                </a:solidFill>
              </a:defRPr>
            </a:lvl4pPr>
            <a:lvl5pPr marL="2286000" lvl="4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○"/>
              <a:defRPr sz="2500" i="1">
                <a:solidFill>
                  <a:schemeClr val="lt1"/>
                </a:solidFill>
              </a:defRPr>
            </a:lvl5pPr>
            <a:lvl6pPr marL="2743200" lvl="5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■"/>
              <a:defRPr sz="2500" i="1">
                <a:solidFill>
                  <a:schemeClr val="lt1"/>
                </a:solidFill>
              </a:defRPr>
            </a:lvl6pPr>
            <a:lvl7pPr marL="3200400" lvl="6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●"/>
              <a:defRPr sz="2500" i="1">
                <a:solidFill>
                  <a:schemeClr val="lt1"/>
                </a:solidFill>
              </a:defRPr>
            </a:lvl7pPr>
            <a:lvl8pPr marL="3657600" lvl="7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○"/>
              <a:defRPr sz="2500" i="1">
                <a:solidFill>
                  <a:schemeClr val="lt1"/>
                </a:solidFill>
              </a:defRPr>
            </a:lvl8pPr>
            <a:lvl9pPr marL="4114800" lvl="8" indent="-387350" algn="ctr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500"/>
              <a:buChar char="■"/>
              <a:defRPr sz="2500" i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2711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2"/>
                </a:solidFill>
                <a:latin typeface="Satisfy"/>
                <a:ea typeface="Satisfy"/>
                <a:cs typeface="Satisfy"/>
                <a:sym typeface="Satisfy"/>
              </a:rPr>
              <a:t>“</a:t>
            </a:r>
            <a:endParaRPr sz="9600">
              <a:solidFill>
                <a:schemeClr val="lt2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4297650" y="4218625"/>
            <a:ext cx="548700" cy="92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080050" y="1201548"/>
            <a:ext cx="69840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⬩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◇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3850763" y="978150"/>
            <a:ext cx="1442481" cy="7539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855275" y="1201550"/>
            <a:ext cx="3473100" cy="299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◇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815599" y="1201550"/>
            <a:ext cx="3473100" cy="299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◇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6"/>
          <p:cNvSpPr/>
          <p:nvPr/>
        </p:nvSpPr>
        <p:spPr>
          <a:xfrm>
            <a:off x="3850763" y="978150"/>
            <a:ext cx="1442481" cy="7539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855300" y="1201550"/>
            <a:ext cx="2315700" cy="304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◇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2"/>
          </p:nvPr>
        </p:nvSpPr>
        <p:spPr>
          <a:xfrm>
            <a:off x="3414200" y="1201550"/>
            <a:ext cx="2315700" cy="304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◇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3"/>
          </p:nvPr>
        </p:nvSpPr>
        <p:spPr>
          <a:xfrm>
            <a:off x="5973099" y="1201550"/>
            <a:ext cx="2315700" cy="304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◇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3850763" y="978150"/>
            <a:ext cx="1442481" cy="7539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3850763" y="978150"/>
            <a:ext cx="1442481" cy="7539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tally blank">
  <p:cSld name="BLANK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080050" y="1201548"/>
            <a:ext cx="69840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Bellota Text Light"/>
              <a:buChar char="⬩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Bellota Text Light"/>
              <a:buChar char="◇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viblo.asia/p/tim-hieu-action-bar-compat-trong-android" TargetMode="External"/><Relationship Id="rId3" Type="http://schemas.openxmlformats.org/officeDocument/2006/relationships/hyperlink" Target="https://www.youtube.com/watch?v=9nWcPPHBzMk" TargetMode="External"/><Relationship Id="rId7" Type="http://schemas.openxmlformats.org/officeDocument/2006/relationships/hyperlink" Target="https://github.com/Tarikul711/flutter-food-delivery-app-ui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firebase.google.com/docs/database/android/start" TargetMode="External"/><Relationship Id="rId5" Type="http://schemas.openxmlformats.org/officeDocument/2006/relationships/hyperlink" Target="https://chat.openai.com/" TargetMode="External"/><Relationship Id="rId4" Type="http://schemas.openxmlformats.org/officeDocument/2006/relationships/hyperlink" Target="https://stackoverflow.com/" TargetMode="External"/><Relationship Id="rId9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9nWcPPHBzMk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hyperlink" Target="mailto:19522026@gm.uit.edu.v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hyperlink" Target="mailto:19521704@gm.uit.edu.v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&amp;utm_source=slidescarniva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ctrTitle"/>
          </p:nvPr>
        </p:nvSpPr>
        <p:spPr>
          <a:xfrm>
            <a:off x="1914900" y="1331500"/>
            <a:ext cx="5314200" cy="177794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vi-VN" sz="3600" b="1">
                <a:latin typeface="Arial Rounded MT Bold" panose="020F0704030504030204" pitchFamily="34" charset="0"/>
              </a:rPr>
            </a:br>
            <a:br>
              <a:rPr lang="vi-VN" sz="3600" b="1">
                <a:latin typeface="Arial Rounded MT Bold" panose="020F0704030504030204" pitchFamily="34" charset="0"/>
              </a:rPr>
            </a:br>
            <a:r>
              <a:rPr lang="en" sz="2300" b="1">
                <a:solidFill>
                  <a:srgbClr val="C00000"/>
                </a:solidFill>
                <a:latin typeface="Arial Rounded MT Bold" panose="020F0704030504030204" pitchFamily="34" charset="0"/>
              </a:rPr>
              <a:t>MOBILE</a:t>
            </a:r>
            <a:r>
              <a:rPr lang="vi-VN" sz="2300" b="1">
                <a:solidFill>
                  <a:srgbClr val="C00000"/>
                </a:solidFill>
                <a:latin typeface="+mn-lt"/>
              </a:rPr>
              <a:t> APPLICATION DEVELOPMENT</a:t>
            </a:r>
            <a:br>
              <a:rPr lang="vi-VN" sz="3600" b="1">
                <a:latin typeface="+mn-lt"/>
              </a:rPr>
            </a:br>
            <a:r>
              <a:rPr lang="en-US" sz="3200" b="1">
                <a:latin typeface="+mn-lt"/>
              </a:rPr>
              <a:t>Food Ordering App:</a:t>
            </a:r>
            <a:br>
              <a:rPr lang="en-US" sz="3200" b="1">
                <a:latin typeface="+mn-lt"/>
              </a:rPr>
            </a:br>
            <a:r>
              <a:rPr lang="en-US" sz="3200" b="1">
                <a:latin typeface="+mn-lt"/>
              </a:rPr>
              <a:t>Foody Key</a:t>
            </a:r>
            <a:br>
              <a:rPr lang="vi-VN" sz="3600" b="1">
                <a:latin typeface="+mn-lt"/>
              </a:rPr>
            </a:br>
            <a:br>
              <a:rPr lang="vi-VN" sz="3600" b="1">
                <a:latin typeface="+mn-lt"/>
              </a:rPr>
            </a:br>
            <a:endParaRPr sz="3600" b="1">
              <a:latin typeface="Arial Rounded MT Bold" panose="020F07040305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1A3C5F-BA5B-C392-52CE-11AAA3A2C5E3}"/>
              </a:ext>
            </a:extLst>
          </p:cNvPr>
          <p:cNvSpPr txBox="1"/>
          <p:nvPr/>
        </p:nvSpPr>
        <p:spPr>
          <a:xfrm>
            <a:off x="3548418" y="962168"/>
            <a:ext cx="2047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800" b="1">
                <a:solidFill>
                  <a:srgbClr val="FFC000"/>
                </a:solidFill>
              </a:rPr>
              <a:t>FINAL PROJECT</a:t>
            </a:r>
            <a:endParaRPr lang="en-US" sz="1800" b="1">
              <a:solidFill>
                <a:srgbClr val="FFC000"/>
              </a:solidFill>
              <a:latin typeface="Snap ITC" panose="04040A07060A02020202" pitchFamily="8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ctrTitle"/>
          </p:nvPr>
        </p:nvSpPr>
        <p:spPr>
          <a:xfrm>
            <a:off x="1871100" y="1265750"/>
            <a:ext cx="5401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Satisfy" panose="020B0604020202020204" charset="0"/>
                <a:ea typeface="Bellota Text Light" panose="020B0604020202020204" charset="0"/>
              </a:rPr>
              <a:t>2.</a:t>
            </a:r>
            <a:endParaRPr b="1">
              <a:solidFill>
                <a:schemeClr val="accent4"/>
              </a:solidFill>
              <a:latin typeface="Satisfy" panose="020B0604020202020204" charset="0"/>
              <a:ea typeface="Bellota Text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Bellota Text Light" panose="020B0604020202020204" charset="0"/>
                <a:ea typeface="Bellota Text Light" panose="020B0604020202020204" charset="0"/>
              </a:rPr>
              <a:t>APPLICATION</a:t>
            </a:r>
            <a:endParaRPr b="1"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180523-EC9D-C44A-C7C1-AD0A222232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1100" y="2425550"/>
            <a:ext cx="5401800" cy="411300"/>
          </a:xfrm>
        </p:spPr>
        <p:txBody>
          <a:bodyPr/>
          <a:lstStyle/>
          <a:p>
            <a:r>
              <a:rPr lang="en-US" sz="2200"/>
              <a:t>Describe how the app works</a:t>
            </a:r>
          </a:p>
        </p:txBody>
      </p:sp>
    </p:spTree>
    <p:extLst>
      <p:ext uri="{BB962C8B-B14F-4D97-AF65-F5344CB8AC3E}">
        <p14:creationId xmlns:p14="http://schemas.microsoft.com/office/powerpoint/2010/main" val="3826151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/>
          <p:nvPr/>
        </p:nvSpPr>
        <p:spPr>
          <a:xfrm>
            <a:off x="893401" y="620400"/>
            <a:ext cx="7414498" cy="3532103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5"/>
          <p:cNvSpPr txBox="1"/>
          <p:nvPr/>
        </p:nvSpPr>
        <p:spPr>
          <a:xfrm>
            <a:off x="1290525" y="1658025"/>
            <a:ext cx="378600" cy="4002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ellota Text Light"/>
                <a:ea typeface="Bellota Text Light"/>
                <a:cs typeface="Bellota Text Light"/>
                <a:sym typeface="Bellota Text Light"/>
              </a:rPr>
              <a:t>🍅</a:t>
            </a:r>
            <a:endParaRPr sz="1600">
              <a:latin typeface="Bellota Text Light"/>
              <a:ea typeface="Bellota Text Light"/>
              <a:cs typeface="Bellota Text Light"/>
              <a:sym typeface="Bellota Text Light"/>
            </a:endParaRPr>
          </a:p>
        </p:txBody>
      </p:sp>
      <p:sp>
        <p:nvSpPr>
          <p:cNvPr id="180" name="Google Shape;180;p25"/>
          <p:cNvSpPr txBox="1"/>
          <p:nvPr/>
        </p:nvSpPr>
        <p:spPr>
          <a:xfrm>
            <a:off x="2814125" y="3113375"/>
            <a:ext cx="378600" cy="4002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ellota Text Light"/>
                <a:ea typeface="Bellota Text Light"/>
                <a:cs typeface="Bellota Text Light"/>
                <a:sym typeface="Bellota Text Light"/>
              </a:rPr>
              <a:t>🍅</a:t>
            </a:r>
            <a:endParaRPr sz="1600">
              <a:latin typeface="Bellota Text Light"/>
              <a:ea typeface="Bellota Text Light"/>
              <a:cs typeface="Bellota Text Light"/>
              <a:sym typeface="Bellota Text Light"/>
            </a:endParaRPr>
          </a:p>
        </p:txBody>
      </p:sp>
      <p:sp>
        <p:nvSpPr>
          <p:cNvPr id="181" name="Google Shape;181;p25"/>
          <p:cNvSpPr txBox="1"/>
          <p:nvPr/>
        </p:nvSpPr>
        <p:spPr>
          <a:xfrm>
            <a:off x="3878562" y="1257825"/>
            <a:ext cx="378600" cy="4002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ellota Text Light"/>
                <a:ea typeface="Bellota Text Light"/>
                <a:cs typeface="Bellota Text Light"/>
                <a:sym typeface="Bellota Text Light"/>
              </a:rPr>
              <a:t>🍅</a:t>
            </a:r>
            <a:endParaRPr sz="1600">
              <a:latin typeface="Bellota Text Light"/>
              <a:ea typeface="Bellota Text Light"/>
              <a:cs typeface="Bellota Text Light"/>
              <a:sym typeface="Bellota Text Light"/>
            </a:endParaRPr>
          </a:p>
        </p:txBody>
      </p:sp>
      <p:sp>
        <p:nvSpPr>
          <p:cNvPr id="182" name="Google Shape;182;p25"/>
          <p:cNvSpPr txBox="1"/>
          <p:nvPr/>
        </p:nvSpPr>
        <p:spPr>
          <a:xfrm>
            <a:off x="4496300" y="3349925"/>
            <a:ext cx="378600" cy="4002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ellota Text Light"/>
                <a:ea typeface="Bellota Text Light"/>
                <a:cs typeface="Bellota Text Light"/>
                <a:sym typeface="Bellota Text Light"/>
              </a:rPr>
              <a:t>🍅</a:t>
            </a:r>
            <a:endParaRPr sz="1600">
              <a:latin typeface="Bellota Text Light"/>
              <a:ea typeface="Bellota Text Light"/>
              <a:cs typeface="Bellota Text Light"/>
              <a:sym typeface="Bellota Text Light"/>
            </a:endParaRPr>
          </a:p>
        </p:txBody>
      </p:sp>
      <p:sp>
        <p:nvSpPr>
          <p:cNvPr id="183" name="Google Shape;183;p25"/>
          <p:cNvSpPr txBox="1"/>
          <p:nvPr/>
        </p:nvSpPr>
        <p:spPr>
          <a:xfrm>
            <a:off x="6466600" y="1882950"/>
            <a:ext cx="378600" cy="4002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ellota Text Light"/>
                <a:ea typeface="Bellota Text Light"/>
                <a:cs typeface="Bellota Text Light"/>
                <a:sym typeface="Bellota Text Light"/>
              </a:rPr>
              <a:t>🍅</a:t>
            </a:r>
            <a:endParaRPr sz="1600">
              <a:latin typeface="Bellota Text Light"/>
              <a:ea typeface="Bellota Text Light"/>
              <a:cs typeface="Bellota Text Light"/>
              <a:sym typeface="Bellota Text Light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7009900" y="3394125"/>
            <a:ext cx="378600" cy="4002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ellota Text Light"/>
                <a:ea typeface="Bellota Text Light"/>
                <a:cs typeface="Bellota Text Light"/>
                <a:sym typeface="Bellota Text Light"/>
              </a:rPr>
              <a:t>🍅</a:t>
            </a:r>
            <a:endParaRPr sz="1600">
              <a:latin typeface="Bellota Text Light"/>
              <a:ea typeface="Bellota Text Light"/>
              <a:cs typeface="Bellota Text Light"/>
              <a:sym typeface="Bellota Text Light"/>
            </a:endParaRPr>
          </a:p>
        </p:txBody>
      </p:sp>
      <p:sp>
        <p:nvSpPr>
          <p:cNvPr id="2" name="Google Shape;182;p25">
            <a:extLst>
              <a:ext uri="{FF2B5EF4-FFF2-40B4-BE49-F238E27FC236}">
                <a16:creationId xmlns:a16="http://schemas.microsoft.com/office/drawing/2014/main" id="{58AA2790-C042-173E-BF23-E53660E37EC9}"/>
              </a:ext>
            </a:extLst>
          </p:cNvPr>
          <p:cNvSpPr txBox="1"/>
          <p:nvPr/>
        </p:nvSpPr>
        <p:spPr>
          <a:xfrm>
            <a:off x="8377924" y="-24729"/>
            <a:ext cx="378600" cy="4002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ellota Text Light"/>
                <a:ea typeface="Bellota Text Light"/>
                <a:cs typeface="Bellota Text Light"/>
                <a:sym typeface="Bellota Text Light"/>
              </a:rPr>
              <a:t>🍅</a:t>
            </a:r>
            <a:endParaRPr sz="1600">
              <a:latin typeface="Bellota Text Light"/>
              <a:ea typeface="Bellota Text Light"/>
              <a:cs typeface="Bellota Text Light"/>
              <a:sym typeface="Bellota Text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27D854-956D-E804-C257-824B60B4EDB6}"/>
              </a:ext>
            </a:extLst>
          </p:cNvPr>
          <p:cNvSpPr txBox="1"/>
          <p:nvPr/>
        </p:nvSpPr>
        <p:spPr>
          <a:xfrm>
            <a:off x="8588325" y="36872"/>
            <a:ext cx="6189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FFC000"/>
                </a:solidFill>
              </a:rPr>
              <a:t>: user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A6233-47A7-67DA-8D06-7FAA7D059159}"/>
              </a:ext>
            </a:extLst>
          </p:cNvPr>
          <p:cNvSpPr txBox="1"/>
          <p:nvPr/>
        </p:nvSpPr>
        <p:spPr>
          <a:xfrm>
            <a:off x="1773671" y="2325663"/>
            <a:ext cx="55966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/>
              <a:t>Today, the number of users/customers is increasing over time.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23457E-6 C 0.06892 1.23457E-6 0.125 0.05586 0.125 0.125 C 0.125 0.19413 0.06892 0.25 0 0.25 C -0.06892 0.25 -0.125 0.19413 -0.125 0.125 C -0.125 0.05586 -0.06892 1.23457E-6 0 1.23457E-6 Z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9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/>
      <p:bldP spid="180" grpId="0"/>
      <p:bldP spid="181" grpId="0"/>
      <p:bldP spid="182" grpId="0"/>
      <p:bldP spid="183" grpId="0"/>
      <p:bldP spid="184" grpId="0"/>
      <p:bldP spid="2" grpId="0"/>
      <p:bldP spid="3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 idx="4294967295"/>
          </p:nvPr>
        </p:nvSpPr>
        <p:spPr>
          <a:xfrm>
            <a:off x="263285" y="975913"/>
            <a:ext cx="4189140" cy="138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Besides, the number of food/drinks is </a:t>
            </a:r>
            <a:br>
              <a:rPr lang="en-US" sz="1600" b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also more and more diverse and abundant.</a:t>
            </a:r>
            <a:endParaRPr sz="1600" b="1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" name="Google Shape;143;p22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FECE154D-F682-BA06-C90C-C595EB43238B}"/>
              </a:ext>
            </a:extLst>
          </p:cNvPr>
          <p:cNvSpPr/>
          <p:nvPr/>
        </p:nvSpPr>
        <p:spPr>
          <a:xfrm>
            <a:off x="7378505" y="3327008"/>
            <a:ext cx="2025747" cy="977705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>
                <a:solidFill>
                  <a:srgbClr val="C00000"/>
                </a:solidFill>
              </a:rPr>
              <a:t>Can you guess the food in picture?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3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0A814C-2CFB-1B57-D704-A0CE0C5BAF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3074" name="Picture 2" descr="Firebase là gì ? Tại sao chúng ta nên dùng Firebase ? - Học Spring Boot">
            <a:extLst>
              <a:ext uri="{FF2B5EF4-FFF2-40B4-BE49-F238E27FC236}">
                <a16:creationId xmlns:a16="http://schemas.microsoft.com/office/drawing/2014/main" id="{B49689D8-EBAC-E653-8265-7DAE099CA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030" y="-56271"/>
            <a:ext cx="9223030" cy="5533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89954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>
            <a:spLocks noGrp="1"/>
          </p:cNvSpPr>
          <p:nvPr>
            <p:ph type="ctrTitle" idx="4294967295"/>
          </p:nvPr>
        </p:nvSpPr>
        <p:spPr>
          <a:xfrm>
            <a:off x="855300" y="158335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9600" b="1">
                <a:solidFill>
                  <a:schemeClr val="lt1"/>
                </a:solidFill>
              </a:rPr>
              <a:t>88</a:t>
            </a:r>
            <a:r>
              <a:rPr lang="en" sz="9600" b="1">
                <a:solidFill>
                  <a:schemeClr val="lt1"/>
                </a:solidFill>
              </a:rPr>
              <a:t>,</a:t>
            </a:r>
            <a:r>
              <a:rPr lang="vi-VN" sz="9600" b="1">
                <a:solidFill>
                  <a:schemeClr val="lt1"/>
                </a:solidFill>
              </a:rPr>
              <a:t>191</a:t>
            </a:r>
            <a:r>
              <a:rPr lang="en" sz="9600" b="1">
                <a:solidFill>
                  <a:schemeClr val="lt1"/>
                </a:solidFill>
              </a:rPr>
              <a:t>,</a:t>
            </a:r>
            <a:r>
              <a:rPr lang="vi-VN" sz="9600" b="1">
                <a:solidFill>
                  <a:schemeClr val="lt1"/>
                </a:solidFill>
              </a:rPr>
              <a:t>122</a:t>
            </a:r>
            <a:r>
              <a:rPr lang="vi-VN" b="1">
                <a:solidFill>
                  <a:schemeClr val="lt1"/>
                </a:solidFill>
              </a:rPr>
              <a:t>GB</a:t>
            </a:r>
            <a:endParaRPr sz="9600" b="1">
              <a:solidFill>
                <a:schemeClr val="lt1"/>
              </a:solidFill>
            </a:endParaRPr>
          </a:p>
        </p:txBody>
      </p:sp>
      <p:sp>
        <p:nvSpPr>
          <p:cNvPr id="190" name="Google Shape;190;p26"/>
          <p:cNvSpPr txBox="1">
            <a:spLocks noGrp="1"/>
          </p:cNvSpPr>
          <p:nvPr>
            <p:ph type="subTitle" idx="4294967295"/>
          </p:nvPr>
        </p:nvSpPr>
        <p:spPr>
          <a:xfrm>
            <a:off x="855300" y="2797851"/>
            <a:ext cx="7433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b="1"/>
              <a:t>The data is stored in Firebase after Google acquired </a:t>
            </a:r>
            <a:endParaRPr lang="vi-VN" b="1"/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b="1"/>
              <a:t>the mobile and web app development platform.</a:t>
            </a:r>
            <a:endParaRPr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31"/>
          <p:cNvGrpSpPr/>
          <p:nvPr/>
        </p:nvGrpSpPr>
        <p:grpSpPr>
          <a:xfrm>
            <a:off x="3752556" y="105507"/>
            <a:ext cx="1962443" cy="4185138"/>
            <a:chOff x="3667170" y="358119"/>
            <a:chExt cx="1809646" cy="3753564"/>
          </a:xfrm>
        </p:grpSpPr>
        <p:sp>
          <p:nvSpPr>
            <p:cNvPr id="274" name="Google Shape;274;p31"/>
            <p:cNvSpPr/>
            <p:nvPr/>
          </p:nvSpPr>
          <p:spPr>
            <a:xfrm>
              <a:off x="3667170" y="358119"/>
              <a:ext cx="1809646" cy="3753564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997405" y="491012"/>
              <a:ext cx="71166" cy="71166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4397463" y="499073"/>
              <a:ext cx="349061" cy="55063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2D050"/>
                </a:solidFill>
              </a:endParaRPr>
            </a:p>
          </p:txBody>
        </p:sp>
      </p:grpSp>
      <p:pic>
        <p:nvPicPr>
          <p:cNvPr id="277" name="Google Shape;277;p31"/>
          <p:cNvPicPr preferRelativeResize="0"/>
          <p:nvPr/>
        </p:nvPicPr>
        <p:blipFill>
          <a:blip r:embed="rId3"/>
          <a:srcRect l="1010" r="1010"/>
          <a:stretch/>
        </p:blipFill>
        <p:spPr>
          <a:xfrm>
            <a:off x="3799056" y="481201"/>
            <a:ext cx="1851857" cy="3422584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1"/>
          <p:cNvSpPr txBox="1">
            <a:spLocks noGrp="1"/>
          </p:cNvSpPr>
          <p:nvPr>
            <p:ph type="body" idx="4294967295"/>
          </p:nvPr>
        </p:nvSpPr>
        <p:spPr>
          <a:xfrm>
            <a:off x="6042072" y="1307592"/>
            <a:ext cx="2778371" cy="2760467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b="1"/>
              <a:t>Certainly, it is impossible not to mention the Android Stuido software that is the software that makes FoodyKey application.     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b="1"/>
              <a:t>It provides tools and resources for developers to build, test, and deploy Android applications.</a:t>
            </a:r>
            <a:endParaRPr sz="1400" b="1"/>
          </a:p>
        </p:txBody>
      </p:sp>
      <p:pic>
        <p:nvPicPr>
          <p:cNvPr id="5" name="Picture 4" descr="A picture containing graphics, circle, symbol, logo&#10;&#10;Description automatically generated">
            <a:extLst>
              <a:ext uri="{FF2B5EF4-FFF2-40B4-BE49-F238E27FC236}">
                <a16:creationId xmlns:a16="http://schemas.microsoft.com/office/drawing/2014/main" id="{D4401C51-A088-09B1-26BB-2F872AE64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54" y="1090598"/>
            <a:ext cx="1828800" cy="19751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3B5307-83F7-2EC1-EC39-0F11AC81B9D0}"/>
              </a:ext>
            </a:extLst>
          </p:cNvPr>
          <p:cNvSpPr txBox="1"/>
          <p:nvPr/>
        </p:nvSpPr>
        <p:spPr>
          <a:xfrm>
            <a:off x="529297" y="3065350"/>
            <a:ext cx="2018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0B050"/>
                </a:solidFill>
                <a:latin typeface="Segoe UI" panose="020B0502040204020203" pitchFamily="34" charset="0"/>
                <a:ea typeface="Bellota Text Light" panose="020B0604020202020204" charset="0"/>
                <a:cs typeface="Segoe UI" panose="020B0502040204020203" pitchFamily="34" charset="0"/>
              </a:rPr>
              <a:t>ANDROID</a:t>
            </a:r>
            <a:r>
              <a:rPr lang="en-US" b="1">
                <a:latin typeface="Bellota Text Light" panose="020B0604020202020204" charset="0"/>
                <a:ea typeface="Bellota Text Light" panose="020B0604020202020204" charset="0"/>
              </a:rPr>
              <a:t> Studio</a:t>
            </a:r>
          </a:p>
        </p:txBody>
      </p:sp>
      <p:sp>
        <p:nvSpPr>
          <p:cNvPr id="10" name="Arrow: Notched Right 9">
            <a:extLst>
              <a:ext uri="{FF2B5EF4-FFF2-40B4-BE49-F238E27FC236}">
                <a16:creationId xmlns:a16="http://schemas.microsoft.com/office/drawing/2014/main" id="{FE03F435-EAC3-19BF-158A-1C370177665A}"/>
              </a:ext>
            </a:extLst>
          </p:cNvPr>
          <p:cNvSpPr/>
          <p:nvPr/>
        </p:nvSpPr>
        <p:spPr>
          <a:xfrm>
            <a:off x="2813538" y="2042810"/>
            <a:ext cx="611945" cy="446650"/>
          </a:xfrm>
          <a:prstGeom prst="notchedRightArrow">
            <a:avLst/>
          </a:prstGeom>
          <a:solidFill>
            <a:srgbClr val="00B050"/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C25FAB8D-31BD-3460-2CBB-827E6A3B5E41}"/>
              </a:ext>
            </a:extLst>
          </p:cNvPr>
          <p:cNvCxnSpPr>
            <a:cxnSpLocks/>
          </p:cNvCxnSpPr>
          <p:nvPr/>
        </p:nvCxnSpPr>
        <p:spPr>
          <a:xfrm rot="10800000" flipV="1">
            <a:off x="5859190" y="571981"/>
            <a:ext cx="738554" cy="41464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278;p31">
            <a:extLst>
              <a:ext uri="{FF2B5EF4-FFF2-40B4-BE49-F238E27FC236}">
                <a16:creationId xmlns:a16="http://schemas.microsoft.com/office/drawing/2014/main" id="{657D238A-411A-B871-0C04-F2D1B470850A}"/>
              </a:ext>
            </a:extLst>
          </p:cNvPr>
          <p:cNvSpPr txBox="1">
            <a:spLocks/>
          </p:cNvSpPr>
          <p:nvPr/>
        </p:nvSpPr>
        <p:spPr>
          <a:xfrm>
            <a:off x="6537956" y="251014"/>
            <a:ext cx="2180496" cy="710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Bellota Text Light"/>
              <a:buChar char="⬩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Bellota Text Light"/>
              <a:buChar char="◇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llota Text Light"/>
              <a:buChar char="■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pPr marL="0" indent="0" algn="ctr">
              <a:spcAft>
                <a:spcPts val="800"/>
              </a:spcAft>
              <a:buFont typeface="Bellota Text Light"/>
              <a:buNone/>
            </a:pPr>
            <a:r>
              <a:rPr lang="en-US" sz="1050" b="1">
                <a:solidFill>
                  <a:schemeClr val="accent1">
                    <a:lumMod val="75000"/>
                  </a:schemeClr>
                </a:solidFill>
              </a:rPr>
              <a:t>Layout and main interface of the app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8" grpId="0" build="p"/>
      <p:bldP spid="8" grpId="0"/>
      <p:bldP spid="10" grpId="0" animBg="1"/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Application Deployment Process</a:t>
            </a:r>
          </a:p>
        </p:txBody>
      </p:sp>
      <p:sp>
        <p:nvSpPr>
          <p:cNvPr id="150" name="Google Shape;150;p23"/>
          <p:cNvSpPr/>
          <p:nvPr/>
        </p:nvSpPr>
        <p:spPr>
          <a:xfrm>
            <a:off x="3802943" y="1450850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C00000"/>
                </a:solidFill>
                <a:latin typeface="Bellota Text"/>
                <a:ea typeface="Bellota Text"/>
                <a:cs typeface="Bellota Text"/>
                <a:sym typeface="Bellota Text"/>
              </a:rPr>
              <a:t>Application</a:t>
            </a:r>
            <a:endParaRPr sz="3200" b="1">
              <a:solidFill>
                <a:srgbClr val="C00000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151" name="Google Shape;151;p23"/>
          <p:cNvSpPr/>
          <p:nvPr/>
        </p:nvSpPr>
        <p:spPr>
          <a:xfrm>
            <a:off x="5573240" y="2350551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bg1"/>
                </a:solidFill>
                <a:latin typeface="Bellota Text"/>
                <a:ea typeface="Bellota Text"/>
                <a:cs typeface="Bellota Text"/>
                <a:sym typeface="Bellota Text"/>
              </a:rPr>
              <a:t>Android Studio</a:t>
            </a:r>
            <a:endParaRPr sz="2400" b="1">
              <a:solidFill>
                <a:schemeClr val="bg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152" name="Google Shape;152;p23"/>
          <p:cNvSpPr/>
          <p:nvPr/>
        </p:nvSpPr>
        <p:spPr>
          <a:xfrm>
            <a:off x="2032647" y="2350551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bg1"/>
                </a:solidFill>
                <a:latin typeface="Bellota Text"/>
                <a:ea typeface="Bellota Text"/>
                <a:cs typeface="Bellota Text"/>
                <a:sym typeface="Bellota Text"/>
              </a:rPr>
              <a:t>Firebase</a:t>
            </a:r>
            <a:endParaRPr sz="2400" b="1">
              <a:solidFill>
                <a:schemeClr val="bg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153" name="Google Shape;153;p23"/>
          <p:cNvSpPr/>
          <p:nvPr/>
        </p:nvSpPr>
        <p:spPr>
          <a:xfrm>
            <a:off x="1187400" y="32502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Bellota Text"/>
                <a:cs typeface="Arial" panose="020B0604020202020204" pitchFamily="34" charset="0"/>
                <a:sym typeface="Bellota Text"/>
              </a:rPr>
              <a:t>Users Data Storage</a:t>
            </a:r>
          </a:p>
        </p:txBody>
      </p:sp>
      <p:sp>
        <p:nvSpPr>
          <p:cNvPr id="154" name="Google Shape;154;p23"/>
          <p:cNvSpPr/>
          <p:nvPr/>
        </p:nvSpPr>
        <p:spPr>
          <a:xfrm>
            <a:off x="2877892" y="3250253"/>
            <a:ext cx="1602668" cy="442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Bellota Text"/>
                <a:cs typeface="Arial" panose="020B0604020202020204" pitchFamily="34" charset="0"/>
                <a:sym typeface="Bellota Text"/>
              </a:rPr>
              <a:t>Products Data Storage</a:t>
            </a:r>
            <a:endParaRPr lang="en-US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Bellota Text"/>
              <a:cs typeface="Arial" panose="020B0604020202020204" pitchFamily="34" charset="0"/>
              <a:sym typeface="Bellota Text"/>
            </a:endParaRPr>
          </a:p>
        </p:txBody>
      </p:sp>
      <p:sp>
        <p:nvSpPr>
          <p:cNvPr id="155" name="Google Shape;155;p23"/>
          <p:cNvSpPr/>
          <p:nvPr/>
        </p:nvSpPr>
        <p:spPr>
          <a:xfrm>
            <a:off x="4728000" y="32502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Bellota Text"/>
                <a:cs typeface="Arial" panose="020B0604020202020204" pitchFamily="34" charset="0"/>
                <a:sym typeface="Bellota Text"/>
              </a:rPr>
              <a:t>Code Editor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Bellota Text"/>
                <a:cs typeface="Arial" panose="020B0604020202020204" pitchFamily="34" charset="0"/>
                <a:sym typeface="Bellota Text"/>
              </a:rPr>
              <a:t>Handle Function</a:t>
            </a:r>
            <a:endParaRPr sz="100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Bellota Text"/>
              <a:cs typeface="Arial" panose="020B0604020202020204" pitchFamily="34" charset="0"/>
              <a:sym typeface="Bellota Text"/>
            </a:endParaRPr>
          </a:p>
        </p:txBody>
      </p:sp>
      <p:sp>
        <p:nvSpPr>
          <p:cNvPr id="156" name="Google Shape;156;p23"/>
          <p:cNvSpPr/>
          <p:nvPr/>
        </p:nvSpPr>
        <p:spPr>
          <a:xfrm>
            <a:off x="6418493" y="32502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Bellota Text"/>
                <a:cs typeface="Arial" panose="020B0604020202020204" pitchFamily="34" charset="0"/>
                <a:sym typeface="Bellota Text"/>
              </a:rPr>
              <a:t>Design Interface/Layout</a:t>
            </a:r>
            <a:endParaRPr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Bellota Text"/>
              <a:cs typeface="Arial" panose="020B0604020202020204" pitchFamily="34" charset="0"/>
              <a:sym typeface="Bellota Text"/>
            </a:endParaRPr>
          </a:p>
        </p:txBody>
      </p:sp>
      <p:cxnSp>
        <p:nvCxnSpPr>
          <p:cNvPr id="157" name="Google Shape;157;p23"/>
          <p:cNvCxnSpPr>
            <a:stCxn id="150" idx="2"/>
            <a:endCxn id="151" idx="0"/>
          </p:cNvCxnSpPr>
          <p:nvPr/>
        </p:nvCxnSpPr>
        <p:spPr>
          <a:xfrm rot="-5400000" flipH="1">
            <a:off x="5228543" y="1236800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8" name="Google Shape;158;p23"/>
          <p:cNvCxnSpPr>
            <a:stCxn id="152" idx="0"/>
            <a:endCxn id="150" idx="2"/>
          </p:cNvCxnSpPr>
          <p:nvPr/>
        </p:nvCxnSpPr>
        <p:spPr>
          <a:xfrm rot="-5400000">
            <a:off x="3458247" y="1236801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9" name="Google Shape;159;p23"/>
          <p:cNvCxnSpPr>
            <a:cxnSpLocks/>
            <a:stCxn id="152" idx="2"/>
            <a:endCxn id="154" idx="0"/>
          </p:cNvCxnSpPr>
          <p:nvPr/>
        </p:nvCxnSpPr>
        <p:spPr>
          <a:xfrm rot="16200000" flipH="1">
            <a:off x="3011860" y="2582887"/>
            <a:ext cx="457202" cy="87752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0" name="Google Shape;160;p23"/>
          <p:cNvCxnSpPr>
            <a:stCxn id="153" idx="0"/>
            <a:endCxn id="152" idx="2"/>
          </p:cNvCxnSpPr>
          <p:nvPr/>
        </p:nvCxnSpPr>
        <p:spPr>
          <a:xfrm rot="-5400000">
            <a:off x="2150400" y="2599103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1" name="Google Shape;161;p23"/>
          <p:cNvCxnSpPr>
            <a:stCxn id="151" idx="2"/>
            <a:endCxn id="156" idx="0"/>
          </p:cNvCxnSpPr>
          <p:nvPr/>
        </p:nvCxnSpPr>
        <p:spPr>
          <a:xfrm rot="-5400000" flipH="1">
            <a:off x="6536390" y="2598951"/>
            <a:ext cx="457200" cy="84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2" name="Google Shape;162;p23"/>
          <p:cNvCxnSpPr>
            <a:stCxn id="155" idx="0"/>
            <a:endCxn id="151" idx="2"/>
          </p:cNvCxnSpPr>
          <p:nvPr/>
        </p:nvCxnSpPr>
        <p:spPr>
          <a:xfrm rot="-5400000">
            <a:off x="5691000" y="2599103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ctrTitle"/>
          </p:nvPr>
        </p:nvSpPr>
        <p:spPr>
          <a:xfrm>
            <a:off x="1871100" y="1265750"/>
            <a:ext cx="5401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accent4"/>
                </a:solidFill>
                <a:latin typeface="Satisfy" panose="020B0604020202020204" charset="0"/>
                <a:ea typeface="Bellota Text Light" panose="020B0604020202020204" charset="0"/>
              </a:rPr>
              <a:t>3.</a:t>
            </a:r>
            <a:endParaRPr sz="4000" b="1">
              <a:solidFill>
                <a:schemeClr val="accent4"/>
              </a:solidFill>
              <a:latin typeface="Satisfy" panose="020B0604020202020204" charset="0"/>
              <a:ea typeface="Bellota Text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latin typeface="Bellota Text Light" panose="020B0604020202020204" charset="0"/>
                <a:ea typeface="Bellota Text Light" panose="020B0604020202020204" charset="0"/>
              </a:rPr>
              <a:t>REFERENCES &amp;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180523-EC9D-C44A-C7C1-AD0A222232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1100" y="2425550"/>
            <a:ext cx="5401800" cy="411300"/>
          </a:xfrm>
        </p:spPr>
        <p:txBody>
          <a:bodyPr/>
          <a:lstStyle/>
          <a:p>
            <a:r>
              <a:rPr lang="en-US" sz="2200"/>
              <a:t>Cite references and start application</a:t>
            </a:r>
          </a:p>
        </p:txBody>
      </p:sp>
    </p:spTree>
    <p:extLst>
      <p:ext uri="{BB962C8B-B14F-4D97-AF65-F5344CB8AC3E}">
        <p14:creationId xmlns:p14="http://schemas.microsoft.com/office/powerpoint/2010/main" val="892061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1080000" y="465416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References</a:t>
            </a:r>
          </a:p>
        </p:txBody>
      </p:sp>
      <p:sp>
        <p:nvSpPr>
          <p:cNvPr id="135" name="Google Shape;135;p21"/>
          <p:cNvSpPr txBox="1">
            <a:spLocks noGrp="1"/>
          </p:cNvSpPr>
          <p:nvPr>
            <p:ph type="body" idx="1"/>
          </p:nvPr>
        </p:nvSpPr>
        <p:spPr>
          <a:xfrm>
            <a:off x="924411" y="1233946"/>
            <a:ext cx="4663785" cy="293716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vi-VN" sz="1400">
              <a:hlinkClick r:id="rId3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vi-VN" sz="1400">
              <a:hlinkClick r:id="rId3"/>
            </a:endParaRPr>
          </a:p>
          <a:p>
            <a:pPr marL="0" lvl="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vi-VN" sz="2000" b="1"/>
              <a:t>*</a:t>
            </a:r>
            <a:r>
              <a:rPr lang="vi-VN" sz="2000" b="1" u="sng"/>
              <a:t>References Website:</a:t>
            </a:r>
          </a:p>
          <a:p>
            <a:pPr marL="0" lvl="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vi-VN" sz="1400" b="1"/>
              <a:t>[1] </a:t>
            </a:r>
            <a:r>
              <a:rPr lang="vi-VN" sz="1200" b="1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</a:t>
            </a:r>
            <a:r>
              <a:rPr lang="vi-VN" sz="1200" b="1">
                <a:solidFill>
                  <a:srgbClr val="0070C0"/>
                </a:solidFill>
              </a:rPr>
              <a:t> </a:t>
            </a:r>
          </a:p>
          <a:p>
            <a:pPr marL="0" indent="0">
              <a:spcAft>
                <a:spcPts val="800"/>
              </a:spcAft>
              <a:buNone/>
            </a:pPr>
            <a:r>
              <a:rPr lang="vi-VN" sz="1400" b="1"/>
              <a:t>[2</a:t>
            </a:r>
            <a:r>
              <a:rPr lang="vi-VN" sz="1400" b="1">
                <a:solidFill>
                  <a:schemeClr val="tx1">
                    <a:lumMod val="50000"/>
                  </a:schemeClr>
                </a:solidFill>
              </a:rPr>
              <a:t>]</a:t>
            </a:r>
            <a:r>
              <a:rPr lang="vi-VN" sz="1400">
                <a:solidFill>
                  <a:srgbClr val="0070C0"/>
                </a:solidFill>
              </a:rPr>
              <a:t> </a:t>
            </a:r>
            <a:r>
              <a:rPr lang="vi-VN" sz="1200" b="1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https://chat.openai.com/</a:t>
            </a:r>
            <a:r>
              <a:rPr lang="vi-VN" sz="1200" b="1">
                <a:solidFill>
                  <a:srgbClr val="0070C0"/>
                </a:solidFill>
              </a:rPr>
              <a:t> </a:t>
            </a:r>
            <a:r>
              <a:rPr lang="vi-VN" sz="1200"/>
              <a:t>(ChatGPT)</a:t>
            </a:r>
            <a:endParaRPr lang="vi-VN" sz="1200">
              <a:hlinkClick r:id="rId3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vi-VN" sz="1400" b="1"/>
              <a:t>[3] </a:t>
            </a:r>
            <a:r>
              <a:rPr lang="en-US" sz="1200" b="1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https://www.youtube.com/watch?v=9nWcPPHBzMk</a:t>
            </a:r>
            <a:endParaRPr lang="vi-VN" sz="1200" b="1">
              <a:solidFill>
                <a:srgbClr val="0070C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vi-VN" sz="1400" b="1"/>
              <a:t>[4] </a:t>
            </a:r>
            <a:r>
              <a:rPr lang="en-US" sz="1200" b="1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https://firebase.google.com/docs/database/android/start</a:t>
            </a:r>
            <a:endParaRPr lang="vi-VN" sz="1200" b="1">
              <a:solidFill>
                <a:srgbClr val="0070C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vi-VN" sz="1400" b="1"/>
              <a:t>[5] </a:t>
            </a:r>
            <a:r>
              <a:rPr lang="vi-VN" sz="1200" b="1">
                <a:solidFill>
                  <a:srgbClr val="0070C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https://github.com/Tarikul711/flutter-food-delivery-app-ui</a:t>
            </a:r>
            <a:endParaRPr lang="vi-VN" sz="1200" b="1">
              <a:solidFill>
                <a:srgbClr val="0070C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vi-VN" sz="1400" b="1"/>
              <a:t>[6] </a:t>
            </a:r>
            <a:r>
              <a:rPr lang="vi-VN" sz="1200" b="1">
                <a:solidFill>
                  <a:srgbClr val="0070C0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https://viblo.asia/p/tim-hieu-action-bar-compat-trong-android</a:t>
            </a:r>
            <a:endParaRPr lang="vi-VN" sz="1200" b="1">
              <a:solidFill>
                <a:srgbClr val="0070C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vi-VN" sz="1400"/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vi-VN" sz="1400"/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vi-VN" sz="1400"/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en-US" sz="1400"/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9"/>
          <a:srcRect l="14684" r="14684"/>
          <a:stretch/>
        </p:blipFill>
        <p:spPr>
          <a:xfrm>
            <a:off x="5588196" y="861716"/>
            <a:ext cx="2880900" cy="2880900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5400000" algn="bl" rotWithShape="0">
              <a:schemeClr val="dk1"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80626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1080000" y="465416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 lang="vi-VN"/>
          </a:p>
        </p:txBody>
      </p:sp>
      <p:sp>
        <p:nvSpPr>
          <p:cNvPr id="135" name="Google Shape;135;p21"/>
          <p:cNvSpPr txBox="1">
            <a:spLocks noGrp="1"/>
          </p:cNvSpPr>
          <p:nvPr>
            <p:ph type="body" idx="1"/>
          </p:nvPr>
        </p:nvSpPr>
        <p:spPr>
          <a:xfrm>
            <a:off x="316524" y="823100"/>
            <a:ext cx="3446585" cy="293716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800"/>
              </a:spcAft>
              <a:buNone/>
            </a:pPr>
            <a:endParaRPr lang="vi-VN" sz="1400">
              <a:hlinkClick r:id="rId3"/>
            </a:endParaRPr>
          </a:p>
          <a:p>
            <a:pPr marL="0" lvl="0" indent="0" rtl="0">
              <a:spcBef>
                <a:spcPts val="0"/>
              </a:spcBef>
              <a:spcAft>
                <a:spcPts val="800"/>
              </a:spcAft>
              <a:buNone/>
            </a:pPr>
            <a:endParaRPr lang="vi-VN" sz="1400">
              <a:hlinkClick r:id="rId3"/>
            </a:endParaRPr>
          </a:p>
          <a:p>
            <a:pPr marL="0" lvl="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vi-VN" sz="2000" b="1"/>
              <a:t>*</a:t>
            </a:r>
            <a:r>
              <a:rPr lang="vi-VN" sz="2000" b="1" u="sng"/>
              <a:t>Link Video Demo:</a:t>
            </a:r>
            <a:endParaRPr lang="en-US" sz="2000" b="1" u="sng"/>
          </a:p>
          <a:p>
            <a:pPr marL="0" lvl="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vi-VN" sz="1200" b="1" u="sng">
                <a:solidFill>
                  <a:srgbClr val="0070C0"/>
                </a:solidFill>
              </a:rPr>
              <a:t>https://foodykeydemo.page.link/VideoDemoProject</a:t>
            </a:r>
            <a:endParaRPr lang="vi-VN" sz="1400"/>
          </a:p>
          <a:p>
            <a:pPr marL="0" lvl="0" indent="0" rtl="0">
              <a:spcBef>
                <a:spcPts val="0"/>
              </a:spcBef>
              <a:spcAft>
                <a:spcPts val="800"/>
              </a:spcAft>
              <a:buNone/>
            </a:pPr>
            <a:endParaRPr lang="vi-VN" sz="1400"/>
          </a:p>
          <a:p>
            <a:pPr marL="0" lvl="0" indent="0" rtl="0">
              <a:spcBef>
                <a:spcPts val="0"/>
              </a:spcBef>
              <a:spcAft>
                <a:spcPts val="800"/>
              </a:spcAft>
              <a:buNone/>
            </a:pPr>
            <a:endParaRPr lang="en-US" sz="14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95982B-B23A-7909-8643-F41CE911BF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109" y="1118381"/>
            <a:ext cx="5140349" cy="278479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81;p14">
            <a:extLst>
              <a:ext uri="{FF2B5EF4-FFF2-40B4-BE49-F238E27FC236}">
                <a16:creationId xmlns:a16="http://schemas.microsoft.com/office/drawing/2014/main" id="{26A621B2-9954-1AF5-6AB5-793B4A26E8F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6541" y="737077"/>
            <a:ext cx="2135700" cy="214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6597" y="737078"/>
            <a:ext cx="2135700" cy="214244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>
            <a:spLocks noGrp="1"/>
          </p:cNvSpPr>
          <p:nvPr>
            <p:ph type="ctrTitle" idx="4294967295"/>
          </p:nvPr>
        </p:nvSpPr>
        <p:spPr>
          <a:xfrm>
            <a:off x="2043135" y="327676"/>
            <a:ext cx="5018400" cy="60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400" b="1"/>
              <a:t>GROUP MEMBER</a:t>
            </a:r>
            <a:endParaRPr sz="3400" b="1"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4294967295"/>
          </p:nvPr>
        </p:nvSpPr>
        <p:spPr>
          <a:xfrm>
            <a:off x="5676737" y="2879527"/>
            <a:ext cx="2631687" cy="6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 b="1"/>
              <a:t>Vo </a:t>
            </a:r>
            <a:r>
              <a:rPr lang="vi-VN" sz="1400" b="1" err="1"/>
              <a:t>Nguyen</a:t>
            </a:r>
            <a:r>
              <a:rPr lang="vi-VN" sz="1400" b="1"/>
              <a:t> Dang Khoa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 b="1">
                <a:hlinkClick r:id="rId4"/>
              </a:rPr>
              <a:t>19521704@gm.uit.edu.vn</a:t>
            </a:r>
            <a:endParaRPr lang="vi-VN" sz="1400" b="1"/>
          </a:p>
        </p:txBody>
      </p:sp>
      <p:pic>
        <p:nvPicPr>
          <p:cNvPr id="82" name="Google Shape;82;p14"/>
          <p:cNvPicPr preferRelativeResize="0"/>
          <p:nvPr/>
        </p:nvPicPr>
        <p:blipFill>
          <a:blip r:embed="rId5"/>
          <a:srcRect t="7" b="7"/>
          <a:stretch/>
        </p:blipFill>
        <p:spPr>
          <a:xfrm>
            <a:off x="1161759" y="790252"/>
            <a:ext cx="2036400" cy="2036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" name="Google Shape;82;p14">
            <a:extLst>
              <a:ext uri="{FF2B5EF4-FFF2-40B4-BE49-F238E27FC236}">
                <a16:creationId xmlns:a16="http://schemas.microsoft.com/office/drawing/2014/main" id="{61C8A2C8-DA55-E9E5-0DEB-E0F71DE23E45}"/>
              </a:ext>
            </a:extLst>
          </p:cNvPr>
          <p:cNvPicPr preferRelativeResize="0"/>
          <p:nvPr/>
        </p:nvPicPr>
        <p:blipFill>
          <a:blip r:embed="rId6"/>
          <a:srcRect t="7" b="7"/>
          <a:stretch/>
        </p:blipFill>
        <p:spPr>
          <a:xfrm>
            <a:off x="5911705" y="790252"/>
            <a:ext cx="2036400" cy="2036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FBCEE7-00B3-DEF5-A51C-6D81C59C2F35}"/>
              </a:ext>
            </a:extLst>
          </p:cNvPr>
          <p:cNvSpPr txBox="1"/>
          <p:nvPr/>
        </p:nvSpPr>
        <p:spPr>
          <a:xfrm>
            <a:off x="790118" y="2881433"/>
            <a:ext cx="27796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 b="1">
                <a:latin typeface="Bellota Text Light" panose="020B0604020202020204" charset="0"/>
                <a:ea typeface="Bellota Text Light" panose="020B0604020202020204" charset="0"/>
              </a:rPr>
              <a:t>Dang Hai Trang </a:t>
            </a:r>
            <a:r>
              <a:rPr lang="vi-VN" sz="1400" b="1" err="1">
                <a:latin typeface="Bellota Text Light" panose="020B0604020202020204" charset="0"/>
                <a:ea typeface="Bellota Text Light" panose="020B0604020202020204" charset="0"/>
              </a:rPr>
              <a:t>Phuc</a:t>
            </a:r>
            <a:r>
              <a:rPr lang="vi-VN" sz="1400" b="1">
                <a:latin typeface="Bellota Text Light" panose="020B0604020202020204" charset="0"/>
                <a:ea typeface="Bellota Text Light" panose="020B0604020202020204" charset="0"/>
              </a:rPr>
              <a:t>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 b="1">
                <a:latin typeface="Bellota Text Light" panose="020B0604020202020204" charset="0"/>
                <a:ea typeface="Bellota Text Light" panose="020B0604020202020204" charset="0"/>
                <a:hlinkClick r:id="rId7"/>
              </a:rPr>
              <a:t>19522026@gm.uit.edu.vn</a:t>
            </a:r>
            <a:endParaRPr lang="vi-VN" sz="1400" b="1"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pic>
        <p:nvPicPr>
          <p:cNvPr id="8" name="Google Shape;82;p14">
            <a:extLst>
              <a:ext uri="{FF2B5EF4-FFF2-40B4-BE49-F238E27FC236}">
                <a16:creationId xmlns:a16="http://schemas.microsoft.com/office/drawing/2014/main" id="{2893661A-B487-8DAC-7F86-166C9DD0CB6A}"/>
              </a:ext>
            </a:extLst>
          </p:cNvPr>
          <p:cNvPicPr preferRelativeResize="0"/>
          <p:nvPr/>
        </p:nvPicPr>
        <p:blipFill>
          <a:blip r:embed="rId8"/>
          <a:srcRect t="7" b="7"/>
          <a:stretch/>
        </p:blipFill>
        <p:spPr>
          <a:xfrm>
            <a:off x="3537800" y="1332261"/>
            <a:ext cx="2036400" cy="2036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03F989-C5B1-A88B-04DD-B72221AD7FAC}"/>
              </a:ext>
            </a:extLst>
          </p:cNvPr>
          <p:cNvSpPr txBox="1"/>
          <p:nvPr/>
        </p:nvSpPr>
        <p:spPr>
          <a:xfrm>
            <a:off x="4167537" y="2571750"/>
            <a:ext cx="10285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err="1">
                <a:latin typeface="+mn-lt"/>
                <a:ea typeface="Bellota Text Light" panose="020B0604020202020204" charset="0"/>
              </a:rPr>
              <a:t>From</a:t>
            </a:r>
            <a:r>
              <a:rPr lang="vi-VN" b="1">
                <a:latin typeface="+mn-lt"/>
                <a:ea typeface="Bellota Text Light" panose="020B0604020202020204" charset="0"/>
              </a:rPr>
              <a:t> UIT</a:t>
            </a:r>
            <a:endParaRPr lang="en-US" b="1">
              <a:latin typeface="+mn-lt"/>
              <a:ea typeface="Bellota Text Light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2A0780-6575-4584-17F7-E13FFAD4A499}"/>
              </a:ext>
            </a:extLst>
          </p:cNvPr>
          <p:cNvSpPr txBox="1"/>
          <p:nvPr/>
        </p:nvSpPr>
        <p:spPr>
          <a:xfrm>
            <a:off x="2292824" y="3811239"/>
            <a:ext cx="4788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b="1" err="1"/>
              <a:t>Lecturers</a:t>
            </a:r>
            <a:r>
              <a:rPr lang="vi-VN" b="1"/>
              <a:t>: </a:t>
            </a:r>
            <a:r>
              <a:rPr lang="vi-VN" b="1" err="1"/>
              <a:t>Nguyen</a:t>
            </a:r>
            <a:r>
              <a:rPr lang="vi-VN" b="1"/>
              <a:t> Thanh Binh – Tran Vinh </a:t>
            </a:r>
            <a:r>
              <a:rPr lang="vi-VN" b="1" err="1"/>
              <a:t>Khiem</a:t>
            </a:r>
            <a:endParaRPr lang="en-US"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ctrTitle"/>
          </p:nvPr>
        </p:nvSpPr>
        <p:spPr>
          <a:xfrm>
            <a:off x="1871100" y="1265750"/>
            <a:ext cx="5401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b="1">
                <a:solidFill>
                  <a:schemeClr val="accent4"/>
                </a:solidFill>
                <a:latin typeface="Satisfy" panose="020B0604020202020204" charset="0"/>
                <a:ea typeface="Bellota Text Light" panose="020B0604020202020204" charset="0"/>
              </a:rPr>
              <a:t>4</a:t>
            </a:r>
            <a:r>
              <a:rPr lang="en" sz="4000" b="1">
                <a:solidFill>
                  <a:schemeClr val="accent4"/>
                </a:solidFill>
                <a:latin typeface="Satisfy" panose="020B0604020202020204" charset="0"/>
                <a:ea typeface="Bellota Text Light" panose="020B0604020202020204" charset="0"/>
              </a:rPr>
              <a:t>.</a:t>
            </a:r>
            <a:endParaRPr sz="4000" b="1">
              <a:solidFill>
                <a:schemeClr val="accent4"/>
              </a:solidFill>
              <a:latin typeface="Satisfy" panose="020B0604020202020204" charset="0"/>
              <a:ea typeface="Bellota Text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latin typeface="Bellota Text Light" panose="020B0604020202020204" charset="0"/>
                <a:ea typeface="Bellota Text Light" panose="020B0604020202020204" charset="0"/>
              </a:rPr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180523-EC9D-C44A-C7C1-AD0A222232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4055" y="2425550"/>
            <a:ext cx="5598845" cy="411300"/>
          </a:xfrm>
        </p:spPr>
        <p:txBody>
          <a:bodyPr/>
          <a:lstStyle/>
          <a:p>
            <a:r>
              <a:rPr lang="en-US" sz="2200"/>
              <a:t>Outline </a:t>
            </a:r>
            <a:r>
              <a:rPr lang="vi-VN" sz="2200"/>
              <a:t>scope and</a:t>
            </a:r>
            <a:r>
              <a:rPr lang="en-US" sz="2200"/>
              <a:t> direction of </a:t>
            </a:r>
            <a:r>
              <a:rPr lang="vi-VN" sz="2200"/>
              <a:t>app</a:t>
            </a:r>
            <a:r>
              <a:rPr lang="en-US" sz="2200"/>
              <a:t> development</a:t>
            </a:r>
          </a:p>
        </p:txBody>
      </p:sp>
    </p:spTree>
    <p:extLst>
      <p:ext uri="{BB962C8B-B14F-4D97-AF65-F5344CB8AC3E}">
        <p14:creationId xmlns:p14="http://schemas.microsoft.com/office/powerpoint/2010/main" val="757186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1080000" y="39004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>
                <a:solidFill>
                  <a:srgbClr val="3C4043"/>
                </a:solidFill>
                <a:effectLst/>
                <a:latin typeface="Satisfy" panose="020B0604020202020204" charset="0"/>
              </a:rPr>
              <a:t>Future goals to improve and develop</a:t>
            </a:r>
            <a:r>
              <a:rPr lang="vi-VN" b="0" i="0">
                <a:solidFill>
                  <a:srgbClr val="3C4043"/>
                </a:solidFill>
                <a:effectLst/>
                <a:latin typeface="Satisfy" panose="020B0604020202020204" charset="0"/>
              </a:rPr>
              <a:t> </a:t>
            </a:r>
            <a:r>
              <a:rPr lang="en-US" b="0" i="0">
                <a:solidFill>
                  <a:srgbClr val="3C4043"/>
                </a:solidFill>
                <a:effectLst/>
                <a:latin typeface="Satisfy" panose="020B0604020202020204" charset="0"/>
              </a:rPr>
              <a:t>app</a:t>
            </a:r>
            <a:endParaRPr>
              <a:latin typeface="Satisfy" panose="020B0604020202020204" charset="0"/>
            </a:endParaRPr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1"/>
          </p:nvPr>
        </p:nvSpPr>
        <p:spPr>
          <a:xfrm>
            <a:off x="1005841" y="1144820"/>
            <a:ext cx="5683347" cy="271676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500"/>
              <a:t>We will try to develop newer interfaces and functions (listed below), thereby improving and perfecting the application in the best way.</a:t>
            </a:r>
            <a:endParaRPr lang="vi-VN" sz="1500"/>
          </a:p>
          <a:p>
            <a:pPr>
              <a:lnSpc>
                <a:spcPct val="150000"/>
              </a:lnSpc>
            </a:pPr>
            <a:r>
              <a:rPr lang="en-US" sz="1200"/>
              <a:t>Adding a section to categorize different types of food.</a:t>
            </a:r>
            <a:endParaRPr lang="vi-VN" sz="1200"/>
          </a:p>
          <a:p>
            <a:pPr>
              <a:lnSpc>
                <a:spcPct val="150000"/>
              </a:lnSpc>
            </a:pPr>
            <a:r>
              <a:rPr lang="en-US" sz="1200"/>
              <a:t>Adding a product size selection option and allowing customers to specify their preferred level of sweetness, ice, or any additional requests.</a:t>
            </a:r>
            <a:endParaRPr lang="vi-VN" sz="1200"/>
          </a:p>
          <a:p>
            <a:pPr>
              <a:lnSpc>
                <a:spcPct val="150000"/>
              </a:lnSpc>
            </a:pPr>
            <a:r>
              <a:rPr lang="en-US" sz="1200"/>
              <a:t>Improving user interface: adding direct information to the application so that customers can update details and also including a logout section for customers to login with a different account.</a:t>
            </a:r>
            <a:endParaRPr lang="en-US" sz="1400"/>
          </a:p>
          <a:p>
            <a:pPr>
              <a:lnSpc>
                <a:spcPct val="150000"/>
              </a:lnSpc>
            </a:pPr>
            <a:endParaRPr lang="vi-VN" sz="1200"/>
          </a:p>
        </p:txBody>
      </p:sp>
      <p:sp>
        <p:nvSpPr>
          <p:cNvPr id="3" name="Google Shape;274;p31">
            <a:extLst>
              <a:ext uri="{FF2B5EF4-FFF2-40B4-BE49-F238E27FC236}">
                <a16:creationId xmlns:a16="http://schemas.microsoft.com/office/drawing/2014/main" id="{205BE547-0E31-D69B-2B6A-98ADE51DF24D}"/>
              </a:ext>
            </a:extLst>
          </p:cNvPr>
          <p:cNvSpPr/>
          <p:nvPr/>
        </p:nvSpPr>
        <p:spPr>
          <a:xfrm>
            <a:off x="6906764" y="829025"/>
            <a:ext cx="1744867" cy="3517891"/>
          </a:xfrm>
          <a:custGeom>
            <a:avLst/>
            <a:gdLst/>
            <a:ahLst/>
            <a:cxnLst/>
            <a:rect l="l" t="t" r="r" b="b"/>
            <a:pathLst>
              <a:path w="101027" h="209550" extrusionOk="0">
                <a:moveTo>
                  <a:pt x="98629" y="18886"/>
                </a:moveTo>
                <a:lnTo>
                  <a:pt x="98629" y="190364"/>
                </a:lnTo>
                <a:lnTo>
                  <a:pt x="2398" y="190364"/>
                </a:lnTo>
                <a:lnTo>
                  <a:pt x="2398" y="18886"/>
                </a:lnTo>
                <a:close/>
                <a:moveTo>
                  <a:pt x="10343" y="0"/>
                </a:moveTo>
                <a:lnTo>
                  <a:pt x="9293" y="75"/>
                </a:lnTo>
                <a:lnTo>
                  <a:pt x="8244" y="225"/>
                </a:lnTo>
                <a:lnTo>
                  <a:pt x="7270" y="450"/>
                </a:lnTo>
                <a:lnTo>
                  <a:pt x="6295" y="824"/>
                </a:lnTo>
                <a:lnTo>
                  <a:pt x="5396" y="1274"/>
                </a:lnTo>
                <a:lnTo>
                  <a:pt x="4572" y="1799"/>
                </a:lnTo>
                <a:lnTo>
                  <a:pt x="3747" y="2398"/>
                </a:lnTo>
                <a:lnTo>
                  <a:pt x="2998" y="3073"/>
                </a:lnTo>
                <a:lnTo>
                  <a:pt x="2323" y="3747"/>
                </a:lnTo>
                <a:lnTo>
                  <a:pt x="1724" y="4572"/>
                </a:lnTo>
                <a:lnTo>
                  <a:pt x="1199" y="5396"/>
                </a:lnTo>
                <a:lnTo>
                  <a:pt x="824" y="6370"/>
                </a:lnTo>
                <a:lnTo>
                  <a:pt x="450" y="7270"/>
                </a:lnTo>
                <a:lnTo>
                  <a:pt x="225" y="8319"/>
                </a:lnTo>
                <a:lnTo>
                  <a:pt x="0" y="9293"/>
                </a:lnTo>
                <a:lnTo>
                  <a:pt x="0" y="10343"/>
                </a:lnTo>
                <a:lnTo>
                  <a:pt x="0" y="199207"/>
                </a:lnTo>
                <a:lnTo>
                  <a:pt x="0" y="200257"/>
                </a:lnTo>
                <a:lnTo>
                  <a:pt x="225" y="201231"/>
                </a:lnTo>
                <a:lnTo>
                  <a:pt x="450" y="202280"/>
                </a:lnTo>
                <a:lnTo>
                  <a:pt x="824" y="203180"/>
                </a:lnTo>
                <a:lnTo>
                  <a:pt x="1199" y="204154"/>
                </a:lnTo>
                <a:lnTo>
                  <a:pt x="1724" y="204978"/>
                </a:lnTo>
                <a:lnTo>
                  <a:pt x="2323" y="205803"/>
                </a:lnTo>
                <a:lnTo>
                  <a:pt x="2998" y="206477"/>
                </a:lnTo>
                <a:lnTo>
                  <a:pt x="3747" y="207152"/>
                </a:lnTo>
                <a:lnTo>
                  <a:pt x="4572" y="207751"/>
                </a:lnTo>
                <a:lnTo>
                  <a:pt x="5396" y="208276"/>
                </a:lnTo>
                <a:lnTo>
                  <a:pt x="6295" y="208726"/>
                </a:lnTo>
                <a:lnTo>
                  <a:pt x="7270" y="209100"/>
                </a:lnTo>
                <a:lnTo>
                  <a:pt x="8244" y="209325"/>
                </a:lnTo>
                <a:lnTo>
                  <a:pt x="9293" y="209475"/>
                </a:lnTo>
                <a:lnTo>
                  <a:pt x="10343" y="209550"/>
                </a:lnTo>
                <a:lnTo>
                  <a:pt x="90610" y="209550"/>
                </a:lnTo>
                <a:lnTo>
                  <a:pt x="91659" y="209475"/>
                </a:lnTo>
                <a:lnTo>
                  <a:pt x="92708" y="209325"/>
                </a:lnTo>
                <a:lnTo>
                  <a:pt x="93682" y="209100"/>
                </a:lnTo>
                <a:lnTo>
                  <a:pt x="94657" y="208726"/>
                </a:lnTo>
                <a:lnTo>
                  <a:pt x="95556" y="208276"/>
                </a:lnTo>
                <a:lnTo>
                  <a:pt x="96455" y="207751"/>
                </a:lnTo>
                <a:lnTo>
                  <a:pt x="97205" y="207152"/>
                </a:lnTo>
                <a:lnTo>
                  <a:pt x="97954" y="206477"/>
                </a:lnTo>
                <a:lnTo>
                  <a:pt x="98629" y="205803"/>
                </a:lnTo>
                <a:lnTo>
                  <a:pt x="99228" y="204978"/>
                </a:lnTo>
                <a:lnTo>
                  <a:pt x="99753" y="204154"/>
                </a:lnTo>
                <a:lnTo>
                  <a:pt x="100203" y="203180"/>
                </a:lnTo>
                <a:lnTo>
                  <a:pt x="100577" y="202280"/>
                </a:lnTo>
                <a:lnTo>
                  <a:pt x="100802" y="201231"/>
                </a:lnTo>
                <a:lnTo>
                  <a:pt x="100952" y="200257"/>
                </a:lnTo>
                <a:lnTo>
                  <a:pt x="101027" y="199207"/>
                </a:lnTo>
                <a:lnTo>
                  <a:pt x="101027" y="10343"/>
                </a:lnTo>
                <a:lnTo>
                  <a:pt x="100952" y="9293"/>
                </a:lnTo>
                <a:lnTo>
                  <a:pt x="100802" y="8319"/>
                </a:lnTo>
                <a:lnTo>
                  <a:pt x="100577" y="7270"/>
                </a:lnTo>
                <a:lnTo>
                  <a:pt x="100203" y="6370"/>
                </a:lnTo>
                <a:lnTo>
                  <a:pt x="99753" y="5396"/>
                </a:lnTo>
                <a:lnTo>
                  <a:pt x="99228" y="4572"/>
                </a:lnTo>
                <a:lnTo>
                  <a:pt x="98629" y="3747"/>
                </a:lnTo>
                <a:lnTo>
                  <a:pt x="97954" y="3073"/>
                </a:lnTo>
                <a:lnTo>
                  <a:pt x="97205" y="2398"/>
                </a:lnTo>
                <a:lnTo>
                  <a:pt x="96455" y="1799"/>
                </a:lnTo>
                <a:lnTo>
                  <a:pt x="95556" y="1274"/>
                </a:lnTo>
                <a:lnTo>
                  <a:pt x="94657" y="824"/>
                </a:lnTo>
                <a:lnTo>
                  <a:pt x="93682" y="450"/>
                </a:lnTo>
                <a:lnTo>
                  <a:pt x="92708" y="225"/>
                </a:lnTo>
                <a:lnTo>
                  <a:pt x="91659" y="75"/>
                </a:lnTo>
                <a:lnTo>
                  <a:pt x="90610" y="0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277;p31">
            <a:extLst>
              <a:ext uri="{FF2B5EF4-FFF2-40B4-BE49-F238E27FC236}">
                <a16:creationId xmlns:a16="http://schemas.microsoft.com/office/drawing/2014/main" id="{5C75751B-6AF1-4EDD-B976-2667A0D65152}"/>
              </a:ext>
            </a:extLst>
          </p:cNvPr>
          <p:cNvPicPr preferRelativeResize="0"/>
          <p:nvPr/>
        </p:nvPicPr>
        <p:blipFill>
          <a:blip r:embed="rId3"/>
          <a:srcRect l="3902" r="3902"/>
          <a:stretch/>
        </p:blipFill>
        <p:spPr>
          <a:xfrm>
            <a:off x="6956474" y="1144821"/>
            <a:ext cx="1645447" cy="28712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76;p31">
            <a:extLst>
              <a:ext uri="{FF2B5EF4-FFF2-40B4-BE49-F238E27FC236}">
                <a16:creationId xmlns:a16="http://schemas.microsoft.com/office/drawing/2014/main" id="{F9D62680-BFEE-86F5-8CD4-95247FAB18D6}"/>
              </a:ext>
            </a:extLst>
          </p:cNvPr>
          <p:cNvSpPr/>
          <p:nvPr/>
        </p:nvSpPr>
        <p:spPr>
          <a:xfrm>
            <a:off x="7589930" y="998057"/>
            <a:ext cx="378534" cy="61394"/>
          </a:xfrm>
          <a:custGeom>
            <a:avLst/>
            <a:gdLst/>
            <a:ahLst/>
            <a:cxnLst/>
            <a:rect l="l" t="t" r="r" b="b"/>
            <a:pathLst>
              <a:path w="19487" h="3074" extrusionOk="0">
                <a:moveTo>
                  <a:pt x="1275" y="0"/>
                </a:moveTo>
                <a:lnTo>
                  <a:pt x="1050" y="75"/>
                </a:lnTo>
                <a:lnTo>
                  <a:pt x="750" y="150"/>
                </a:lnTo>
                <a:lnTo>
                  <a:pt x="525" y="300"/>
                </a:lnTo>
                <a:lnTo>
                  <a:pt x="375" y="450"/>
                </a:lnTo>
                <a:lnTo>
                  <a:pt x="225" y="675"/>
                </a:lnTo>
                <a:lnTo>
                  <a:pt x="75" y="975"/>
                </a:lnTo>
                <a:lnTo>
                  <a:pt x="1" y="1274"/>
                </a:lnTo>
                <a:lnTo>
                  <a:pt x="1" y="1574"/>
                </a:lnTo>
                <a:lnTo>
                  <a:pt x="1" y="1874"/>
                </a:lnTo>
                <a:lnTo>
                  <a:pt x="75" y="2174"/>
                </a:lnTo>
                <a:lnTo>
                  <a:pt x="225" y="2399"/>
                </a:lnTo>
                <a:lnTo>
                  <a:pt x="375" y="2623"/>
                </a:lnTo>
                <a:lnTo>
                  <a:pt x="525" y="2773"/>
                </a:lnTo>
                <a:lnTo>
                  <a:pt x="750" y="2923"/>
                </a:lnTo>
                <a:lnTo>
                  <a:pt x="1050" y="2998"/>
                </a:lnTo>
                <a:lnTo>
                  <a:pt x="1275" y="3073"/>
                </a:lnTo>
                <a:lnTo>
                  <a:pt x="18137" y="3073"/>
                </a:lnTo>
                <a:lnTo>
                  <a:pt x="18437" y="2998"/>
                </a:lnTo>
                <a:lnTo>
                  <a:pt x="18662" y="2923"/>
                </a:lnTo>
                <a:lnTo>
                  <a:pt x="18887" y="2773"/>
                </a:lnTo>
                <a:lnTo>
                  <a:pt x="19112" y="2623"/>
                </a:lnTo>
                <a:lnTo>
                  <a:pt x="19262" y="2399"/>
                </a:lnTo>
                <a:lnTo>
                  <a:pt x="19337" y="2174"/>
                </a:lnTo>
                <a:lnTo>
                  <a:pt x="19412" y="1874"/>
                </a:lnTo>
                <a:lnTo>
                  <a:pt x="19486" y="1574"/>
                </a:lnTo>
                <a:lnTo>
                  <a:pt x="19412" y="1274"/>
                </a:lnTo>
                <a:lnTo>
                  <a:pt x="19337" y="975"/>
                </a:lnTo>
                <a:lnTo>
                  <a:pt x="19262" y="675"/>
                </a:lnTo>
                <a:lnTo>
                  <a:pt x="19112" y="450"/>
                </a:lnTo>
                <a:lnTo>
                  <a:pt x="18887" y="300"/>
                </a:lnTo>
                <a:lnTo>
                  <a:pt x="18662" y="150"/>
                </a:lnTo>
                <a:lnTo>
                  <a:pt x="18437" y="75"/>
                </a:lnTo>
                <a:lnTo>
                  <a:pt x="18137" y="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2D050"/>
              </a:solidFill>
            </a:endParaRP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D3E1862E-4EAE-A41C-FBDE-41E39F22B8D2}"/>
              </a:ext>
            </a:extLst>
          </p:cNvPr>
          <p:cNvCxnSpPr>
            <a:cxnSpLocks/>
          </p:cNvCxnSpPr>
          <p:nvPr/>
        </p:nvCxnSpPr>
        <p:spPr>
          <a:xfrm flipV="1">
            <a:off x="6028479" y="3456958"/>
            <a:ext cx="878285" cy="34835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278;p31">
            <a:extLst>
              <a:ext uri="{FF2B5EF4-FFF2-40B4-BE49-F238E27FC236}">
                <a16:creationId xmlns:a16="http://schemas.microsoft.com/office/drawing/2014/main" id="{58675B8B-D790-4142-B86F-168C5C269F27}"/>
              </a:ext>
            </a:extLst>
          </p:cNvPr>
          <p:cNvSpPr txBox="1">
            <a:spLocks/>
          </p:cNvSpPr>
          <p:nvPr/>
        </p:nvSpPr>
        <p:spPr>
          <a:xfrm>
            <a:off x="4988754" y="3631134"/>
            <a:ext cx="1809222" cy="710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Bellota Text Light"/>
              <a:buChar char="⬩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Bellota Text Light"/>
              <a:buChar char="◇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llota Text Light"/>
              <a:buChar char="■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pPr marL="0" indent="0" algn="ctr">
              <a:spcAft>
                <a:spcPts val="800"/>
              </a:spcAft>
              <a:buNone/>
            </a:pPr>
            <a:r>
              <a:rPr lang="en-US" sz="1000" b="1">
                <a:solidFill>
                  <a:schemeClr val="accent1">
                    <a:lumMod val="75000"/>
                  </a:schemeClr>
                </a:solidFill>
              </a:rPr>
              <a:t>develop application to achieve </a:t>
            </a:r>
            <a:r>
              <a:rPr lang="vi-VN" sz="1000" b="1">
                <a:solidFill>
                  <a:schemeClr val="accent1">
                    <a:lumMod val="75000"/>
                  </a:schemeClr>
                </a:solidFill>
              </a:rPr>
              <a:t>the </a:t>
            </a:r>
            <a:r>
              <a:rPr lang="en-US" sz="1000" b="1">
                <a:solidFill>
                  <a:schemeClr val="accent1">
                    <a:lumMod val="75000"/>
                  </a:schemeClr>
                </a:solidFill>
              </a:rPr>
              <a:t>best performance</a:t>
            </a:r>
          </a:p>
        </p:txBody>
      </p:sp>
    </p:spTree>
    <p:extLst>
      <p:ext uri="{BB962C8B-B14F-4D97-AF65-F5344CB8AC3E}">
        <p14:creationId xmlns:p14="http://schemas.microsoft.com/office/powerpoint/2010/main" val="1300593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1080050" y="372793"/>
            <a:ext cx="6984000" cy="56877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>
                <a:solidFill>
                  <a:srgbClr val="3C4043"/>
                </a:solidFill>
                <a:effectLst/>
                <a:latin typeface="Satisfy" panose="020B0604020202020204" charset="0"/>
              </a:rPr>
              <a:t>Sincere </a:t>
            </a:r>
            <a:r>
              <a:rPr lang="vi-VN" b="0" i="0">
                <a:solidFill>
                  <a:srgbClr val="3C4043"/>
                </a:solidFill>
                <a:effectLst/>
                <a:latin typeface="Satisfy" panose="020B0604020202020204" charset="0"/>
              </a:rPr>
              <a:t>ThankS</a:t>
            </a:r>
            <a:endParaRPr lang="en-US">
              <a:latin typeface="Satisfy" panose="020B0604020202020204" charset="0"/>
            </a:endParaRPr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1"/>
          </p:nvPr>
        </p:nvSpPr>
        <p:spPr>
          <a:xfrm>
            <a:off x="1312147" y="1289395"/>
            <a:ext cx="6751903" cy="26772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0000"/>
              </a:lnSpc>
              <a:spcAft>
                <a:spcPts val="400"/>
              </a:spcAft>
            </a:pPr>
            <a:r>
              <a:rPr lang="en-US" sz="1300"/>
              <a:t>According to above project, we would like to sincerely thanks Mr. </a:t>
            </a:r>
            <a:r>
              <a:rPr lang="vi-VN" sz="1300"/>
              <a:t>Nguyen Thanh Binh </a:t>
            </a:r>
            <a:r>
              <a:rPr lang="en-US" sz="1300"/>
              <a:t>and</a:t>
            </a:r>
            <a:r>
              <a:rPr lang="vi-VN" sz="1300"/>
              <a:t> </a:t>
            </a:r>
            <a:r>
              <a:rPr lang="en-US" sz="1300"/>
              <a:t>Mr. Tran Vinh Khiem</a:t>
            </a:r>
            <a:r>
              <a:rPr lang="vi-VN" sz="1300"/>
              <a:t> </a:t>
            </a:r>
            <a:r>
              <a:rPr lang="en-US" sz="1300"/>
              <a:t>for teaching us, equipping us with valuable knowledge and creating good conditions for us to do well in this subject.</a:t>
            </a:r>
          </a:p>
          <a:p>
            <a:pPr>
              <a:lnSpc>
                <a:spcPct val="150000"/>
              </a:lnSpc>
              <a:spcAft>
                <a:spcPts val="400"/>
              </a:spcAft>
            </a:pPr>
            <a:r>
              <a:rPr lang="en-US" sz="1300"/>
              <a:t>Because this is only a subject project, we also have limited knowledge and experience. </a:t>
            </a:r>
            <a:r>
              <a:rPr lang="vi-VN" sz="1300"/>
              <a:t> </a:t>
            </a:r>
            <a:r>
              <a:rPr lang="en-US" sz="1300"/>
              <a:t>Although we have tried to complete the project within the scope and capacity allowed, </a:t>
            </a:r>
            <a:r>
              <a:rPr lang="vi-VN" sz="1300"/>
              <a:t> </a:t>
            </a:r>
            <a:r>
              <a:rPr lang="en-US" sz="1300"/>
              <a:t>it is still inevitably that there will be shortcomings.</a:t>
            </a:r>
            <a:endParaRPr lang="vi-VN" sz="1300"/>
          </a:p>
          <a:p>
            <a:pPr>
              <a:lnSpc>
                <a:spcPct val="150000"/>
              </a:lnSpc>
              <a:spcAft>
                <a:spcPts val="400"/>
              </a:spcAft>
            </a:pPr>
            <a:r>
              <a:rPr lang="en-US" sz="1300"/>
              <a:t>We look forward to receiving the sympathy and enthusiastic comments from </a:t>
            </a:r>
            <a:r>
              <a:rPr lang="vi-VN" sz="1300"/>
              <a:t>Teachers!</a:t>
            </a: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330747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4"/>
          <p:cNvSpPr txBox="1">
            <a:spLocks noGrp="1"/>
          </p:cNvSpPr>
          <p:nvPr>
            <p:ph type="ctrTitle" idx="4294967295"/>
          </p:nvPr>
        </p:nvSpPr>
        <p:spPr>
          <a:xfrm>
            <a:off x="1797558" y="1055954"/>
            <a:ext cx="5704450" cy="158613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</a:t>
            </a:r>
            <a:r>
              <a:rPr lang="vi-VN" sz="6000"/>
              <a:t> You </a:t>
            </a:r>
            <a:br>
              <a:rPr lang="vi-VN" sz="6000"/>
            </a:br>
            <a:r>
              <a:rPr lang="vi-VN" sz="6000"/>
              <a:t>For Your Attention</a:t>
            </a:r>
            <a:r>
              <a:rPr lang="en" sz="6000"/>
              <a:t>!</a:t>
            </a:r>
            <a:endParaRPr sz="6000"/>
          </a:p>
        </p:txBody>
      </p:sp>
      <p:sp>
        <p:nvSpPr>
          <p:cNvPr id="310" name="Google Shape;310;p34"/>
          <p:cNvSpPr txBox="1">
            <a:spLocks noGrp="1"/>
          </p:cNvSpPr>
          <p:nvPr>
            <p:ph type="subTitle" idx="4294967295"/>
          </p:nvPr>
        </p:nvSpPr>
        <p:spPr>
          <a:xfrm>
            <a:off x="2140583" y="2642088"/>
            <a:ext cx="5018400" cy="115618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Bellota Text"/>
                <a:ea typeface="Bellota Text"/>
                <a:cs typeface="Bellota Text"/>
                <a:sym typeface="Bellota Text"/>
              </a:rPr>
              <a:t>Any questions?</a:t>
            </a:r>
            <a:endParaRPr sz="2000" b="1">
              <a:latin typeface="Bellota Text"/>
              <a:ea typeface="Bellota Text"/>
              <a:cs typeface="Bellota Text"/>
              <a:sym typeface="Bellota Tex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You can find me at:</a:t>
            </a:r>
            <a:endParaRPr sz="19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@</a:t>
            </a:r>
            <a:r>
              <a:rPr lang="vi-VN" sz="1900"/>
              <a:t>chanfucc </a:t>
            </a:r>
            <a:r>
              <a:rPr lang="en" sz="1900">
                <a:solidFill>
                  <a:schemeClr val="accent5"/>
                </a:solidFill>
              </a:rPr>
              <a:t>&amp;</a:t>
            </a:r>
            <a:r>
              <a:rPr lang="en" sz="1900"/>
              <a:t> </a:t>
            </a:r>
            <a:r>
              <a:rPr lang="vi-VN" sz="1900"/>
              <a:t>nguoispecial@gmail.com</a:t>
            </a:r>
            <a:endParaRPr sz="19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5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body" idx="1"/>
          </p:nvPr>
        </p:nvSpPr>
        <p:spPr>
          <a:xfrm>
            <a:off x="1080050" y="1201548"/>
            <a:ext cx="69840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⬩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⬩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320" name="Google Shape;320;p35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C00000"/>
                </a:solidFill>
              </a:rPr>
              <a:t>Table of Contents</a:t>
            </a:r>
            <a:endParaRPr b="1">
              <a:solidFill>
                <a:srgbClr val="C00000"/>
              </a:solidFill>
            </a:endParaRPr>
          </a:p>
        </p:txBody>
      </p:sp>
      <p:sp>
        <p:nvSpPr>
          <p:cNvPr id="235" name="Google Shape;235;p29"/>
          <p:cNvSpPr txBox="1">
            <a:spLocks noGrp="1"/>
          </p:cNvSpPr>
          <p:nvPr>
            <p:ph type="body" idx="1"/>
          </p:nvPr>
        </p:nvSpPr>
        <p:spPr>
          <a:xfrm>
            <a:off x="1678260" y="1201550"/>
            <a:ext cx="2315700" cy="130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INTRODUCTION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200"/>
              <a:t>Introduction to the reasons for conducting the </a:t>
            </a:r>
            <a:r>
              <a:rPr lang="vi-VN" sz="1200"/>
              <a:t>P</a:t>
            </a:r>
            <a:r>
              <a:rPr lang="en-US" sz="1200"/>
              <a:t>roject and a brief overview of it.</a:t>
            </a:r>
          </a:p>
        </p:txBody>
      </p:sp>
      <p:sp>
        <p:nvSpPr>
          <p:cNvPr id="236" name="Google Shape;236;p29"/>
          <p:cNvSpPr txBox="1">
            <a:spLocks noGrp="1"/>
          </p:cNvSpPr>
          <p:nvPr>
            <p:ph type="body" idx="2"/>
          </p:nvPr>
        </p:nvSpPr>
        <p:spPr>
          <a:xfrm>
            <a:off x="5587659" y="1201550"/>
            <a:ext cx="2315700" cy="130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APPLICATION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200"/>
              <a:t>Show app operation methods, deployment applications, and implementation </a:t>
            </a:r>
            <a:r>
              <a:rPr lang="vi-VN" sz="1200"/>
              <a:t>S</a:t>
            </a:r>
            <a:r>
              <a:rPr lang="en-US" sz="1200"/>
              <a:t>oftware.</a:t>
            </a:r>
            <a:endParaRPr sz="1200"/>
          </a:p>
        </p:txBody>
      </p:sp>
      <p:sp>
        <p:nvSpPr>
          <p:cNvPr id="239" name="Google Shape;239;p29"/>
          <p:cNvSpPr txBox="1">
            <a:spLocks noGrp="1"/>
          </p:cNvSpPr>
          <p:nvPr>
            <p:ph type="body" idx="1"/>
          </p:nvPr>
        </p:nvSpPr>
        <p:spPr>
          <a:xfrm>
            <a:off x="1678260" y="2652055"/>
            <a:ext cx="2401371" cy="130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REFERENCES &amp; DEMO</a:t>
            </a:r>
          </a:p>
          <a:p>
            <a:pPr marL="0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200"/>
              <a:t>Cite references, </a:t>
            </a:r>
            <a:r>
              <a:rPr lang="vi-VN" sz="1200"/>
              <a:t>video </a:t>
            </a:r>
            <a:r>
              <a:rPr lang="en-US" sz="1200"/>
              <a:t>tutorials.  Start the app and present all the functions and operations of the Foody Key Application.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200"/>
          </a:p>
        </p:txBody>
      </p:sp>
      <p:sp>
        <p:nvSpPr>
          <p:cNvPr id="240" name="Google Shape;240;p29"/>
          <p:cNvSpPr txBox="1">
            <a:spLocks noGrp="1"/>
          </p:cNvSpPr>
          <p:nvPr>
            <p:ph type="body" idx="2"/>
          </p:nvPr>
        </p:nvSpPr>
        <p:spPr>
          <a:xfrm>
            <a:off x="5587659" y="2637840"/>
            <a:ext cx="2315700" cy="130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Conclusion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200"/>
              <a:t>Expressing heartfelt gratitude to the </a:t>
            </a:r>
            <a:r>
              <a:rPr lang="vi-VN" sz="1200"/>
              <a:t>T</a:t>
            </a:r>
            <a:r>
              <a:rPr lang="en-US" sz="1200"/>
              <a:t>eachers, then setting goals to improve and develop Application.</a:t>
            </a: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1389541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ctrTitle"/>
          </p:nvPr>
        </p:nvSpPr>
        <p:spPr>
          <a:xfrm>
            <a:off x="1871100" y="1265750"/>
            <a:ext cx="5401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Satisfy" panose="020B0604020202020204" charset="0"/>
                <a:ea typeface="Bellota Text Light" panose="020B0604020202020204" charset="0"/>
              </a:rPr>
              <a:t>1.</a:t>
            </a:r>
            <a:endParaRPr b="1">
              <a:solidFill>
                <a:schemeClr val="accent4"/>
              </a:solidFill>
              <a:latin typeface="Satisfy" panose="020B0604020202020204" charset="0"/>
              <a:ea typeface="Bellota Text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>
                <a:latin typeface="Bellota Text Light" panose="020B0604020202020204" charset="0"/>
                <a:ea typeface="Bellota Text Light" panose="020B0604020202020204" charset="0"/>
              </a:rPr>
              <a:t>INTRODUCTION</a:t>
            </a:r>
            <a:endParaRPr b="1"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180523-EC9D-C44A-C7C1-AD0A222232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1100" y="2425550"/>
            <a:ext cx="5401800" cy="411300"/>
          </a:xfrm>
        </p:spPr>
        <p:txBody>
          <a:bodyPr/>
          <a:lstStyle/>
          <a:p>
            <a:r>
              <a:rPr lang="en-US" sz="2200"/>
              <a:t>Overview of the project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body" idx="1"/>
          </p:nvPr>
        </p:nvSpPr>
        <p:spPr>
          <a:xfrm>
            <a:off x="2743200" y="1126209"/>
            <a:ext cx="3657600" cy="234025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vi-VN"/>
              <a:t>In </a:t>
            </a:r>
            <a:r>
              <a:rPr lang="vi-VN" err="1"/>
              <a:t>Italy</a:t>
            </a:r>
            <a:r>
              <a:rPr lang="vi-VN"/>
              <a:t> </a:t>
            </a:r>
            <a:r>
              <a:rPr lang="vi-VN" err="1"/>
              <a:t>or</a:t>
            </a:r>
            <a:r>
              <a:rPr lang="vi-VN"/>
              <a:t> </a:t>
            </a:r>
            <a:r>
              <a:rPr lang="vi-VN" err="1"/>
              <a:t>anywhere</a:t>
            </a:r>
            <a:r>
              <a:rPr lang="vi-VN"/>
              <a:t>,      o</a:t>
            </a:r>
            <a:r>
              <a:rPr lang="en-US"/>
              <a:t>ne cannot think well, love well, sleep well, if one has not dined well.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5D20A9-0EC5-434D-D5C7-69BB7123661F}"/>
              </a:ext>
            </a:extLst>
          </p:cNvPr>
          <p:cNvSpPr txBox="1"/>
          <p:nvPr/>
        </p:nvSpPr>
        <p:spPr>
          <a:xfrm>
            <a:off x="4203510" y="3565545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200" b="1">
                <a:solidFill>
                  <a:srgbClr val="FFC000"/>
                </a:solidFill>
              </a:rPr>
              <a:t>- </a:t>
            </a:r>
            <a:r>
              <a:rPr lang="vi-VN" sz="1200" b="1" err="1">
                <a:solidFill>
                  <a:srgbClr val="FFC000"/>
                </a:solidFill>
              </a:rPr>
              <a:t>Truong</a:t>
            </a:r>
            <a:r>
              <a:rPr lang="vi-VN" sz="1200" b="1">
                <a:solidFill>
                  <a:srgbClr val="FFC000"/>
                </a:solidFill>
              </a:rPr>
              <a:t> Anh </a:t>
            </a:r>
            <a:r>
              <a:rPr lang="vi-VN" sz="1200" b="1" err="1">
                <a:solidFill>
                  <a:srgbClr val="FFC000"/>
                </a:solidFill>
              </a:rPr>
              <a:t>Ngoc</a:t>
            </a:r>
            <a:r>
              <a:rPr lang="vi-VN" sz="1200" b="1">
                <a:solidFill>
                  <a:srgbClr val="FFC000"/>
                </a:solidFill>
              </a:rPr>
              <a:t> -</a:t>
            </a:r>
            <a:endParaRPr lang="en-US" sz="1200" b="1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>
                <a:solidFill>
                  <a:srgbClr val="3C4043"/>
                </a:solidFill>
                <a:effectLst/>
                <a:latin typeface="Satisfy" panose="020B0604020202020204" charset="0"/>
              </a:rPr>
              <a:t>Reasons for choosing the application</a:t>
            </a:r>
            <a:endParaRPr lang="en-US">
              <a:latin typeface="Satisfy" panose="020B0604020202020204" charset="0"/>
            </a:endParaRPr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1"/>
          </p:nvPr>
        </p:nvSpPr>
        <p:spPr>
          <a:xfrm>
            <a:off x="1354350" y="1303906"/>
            <a:ext cx="6984000" cy="21489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100"/>
              <a:t>Utilities for </a:t>
            </a:r>
            <a:r>
              <a:rPr lang="vi-VN" sz="2100" err="1"/>
              <a:t>Users</a:t>
            </a:r>
            <a:r>
              <a:rPr lang="vi-VN" sz="2100"/>
              <a:t>.</a:t>
            </a:r>
          </a:p>
          <a:p>
            <a:pPr>
              <a:lnSpc>
                <a:spcPct val="150000"/>
              </a:lnSpc>
            </a:pPr>
            <a:r>
              <a:rPr lang="en-US" sz="2100"/>
              <a:t>Market </a:t>
            </a:r>
            <a:r>
              <a:rPr lang="vi-VN" sz="2100" err="1"/>
              <a:t>Potentials</a:t>
            </a:r>
            <a:r>
              <a:rPr lang="vi-VN" sz="2100"/>
              <a:t>.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⬩"/>
            </a:pPr>
            <a:r>
              <a:rPr lang="en-US" sz="2100"/>
              <a:t>Popularity of </a:t>
            </a:r>
            <a:r>
              <a:rPr lang="vi-VN" sz="2100"/>
              <a:t>F</a:t>
            </a:r>
            <a:r>
              <a:rPr lang="en-US" sz="2100" err="1"/>
              <a:t>ood</a:t>
            </a:r>
            <a:r>
              <a:rPr lang="en-US" sz="2100"/>
              <a:t> </a:t>
            </a:r>
            <a:r>
              <a:rPr lang="vi-VN" sz="2100"/>
              <a:t>O</a:t>
            </a:r>
            <a:r>
              <a:rPr lang="en-US" sz="2100" err="1"/>
              <a:t>rdering</a:t>
            </a:r>
            <a:r>
              <a:rPr lang="en-US" sz="2100"/>
              <a:t> </a:t>
            </a:r>
            <a:r>
              <a:rPr lang="vi-VN" sz="2100"/>
              <a:t>A</a:t>
            </a:r>
            <a:r>
              <a:rPr lang="en-US" sz="2100" err="1"/>
              <a:t>pps</a:t>
            </a:r>
            <a:r>
              <a:rPr lang="en-US" sz="2100"/>
              <a:t>.</a:t>
            </a:r>
          </a:p>
          <a:p>
            <a:pPr>
              <a:lnSpc>
                <a:spcPct val="150000"/>
              </a:lnSpc>
            </a:pPr>
            <a:r>
              <a:rPr lang="en-US" sz="2100"/>
              <a:t>Learn and </a:t>
            </a:r>
            <a:r>
              <a:rPr lang="vi-VN" sz="2100"/>
              <a:t>D</a:t>
            </a:r>
            <a:r>
              <a:rPr lang="en-US" sz="2100" err="1"/>
              <a:t>evelop</a:t>
            </a:r>
            <a:r>
              <a:rPr lang="en-US" sz="2100"/>
              <a:t> </a:t>
            </a:r>
            <a:r>
              <a:rPr lang="vi-VN" sz="2100"/>
              <a:t>S</a:t>
            </a:r>
            <a:r>
              <a:rPr lang="en-US" sz="2100"/>
              <a:t>kills through doing </a:t>
            </a:r>
            <a:r>
              <a:rPr lang="vi-VN" sz="2100"/>
              <a:t>P</a:t>
            </a:r>
            <a:r>
              <a:rPr lang="en-US" sz="2100"/>
              <a:t>roject.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ctrTitle" idx="4294967295"/>
          </p:nvPr>
        </p:nvSpPr>
        <p:spPr>
          <a:xfrm>
            <a:off x="1498200" y="2094970"/>
            <a:ext cx="6147600" cy="175608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/>
              <a:t> </a:t>
            </a:r>
            <a:r>
              <a:rPr lang="vi-VN" sz="5500"/>
              <a:t>W</a:t>
            </a:r>
            <a:r>
              <a:rPr lang="en-US" sz="5500"/>
              <a:t>hat can </a:t>
            </a:r>
            <a:r>
              <a:rPr lang="vi-VN" sz="5500"/>
              <a:t>customer</a:t>
            </a:r>
            <a:r>
              <a:rPr lang="en-US" sz="5500"/>
              <a:t>s do on the application?</a:t>
            </a:r>
            <a:endParaRPr sz="5500"/>
          </a:p>
        </p:txBody>
      </p:sp>
      <p:sp>
        <p:nvSpPr>
          <p:cNvPr id="108" name="Google Shape;108;p18"/>
          <p:cNvSpPr/>
          <p:nvPr/>
        </p:nvSpPr>
        <p:spPr>
          <a:xfrm>
            <a:off x="4572790" y="554087"/>
            <a:ext cx="1401208" cy="1419822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9" name="Google Shape;109;p18"/>
          <p:cNvSpPr/>
          <p:nvPr/>
        </p:nvSpPr>
        <p:spPr>
          <a:xfrm rot="1473096">
            <a:off x="3353787" y="1145887"/>
            <a:ext cx="819240" cy="79800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4301783" y="418400"/>
            <a:ext cx="358654" cy="34852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2487216">
            <a:off x="4132009" y="1850736"/>
            <a:ext cx="255164" cy="24795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>
            <a:spLocks noGrp="1"/>
          </p:cNvSpPr>
          <p:nvPr>
            <p:ph type="body" idx="1"/>
          </p:nvPr>
        </p:nvSpPr>
        <p:spPr>
          <a:xfrm>
            <a:off x="749768" y="1197037"/>
            <a:ext cx="3547882" cy="299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ADMIN</a:t>
            </a:r>
            <a:endParaRPr lang="en-US" b="1"/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600"/>
              <a:t>-Add/Edit/Update/Delete User accounts</a:t>
            </a: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600"/>
              <a:t>-Send E-mail (if User Reset Password)</a:t>
            </a: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600"/>
              <a:t>-Add/Edit/Update/Delete Products</a:t>
            </a: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600"/>
              <a:t>-Check Feedback/Order</a:t>
            </a: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lang="en-US" sz="1600"/>
          </a:p>
        </p:txBody>
      </p:sp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Permission to control and use</a:t>
            </a:r>
          </a:p>
        </p:txBody>
      </p:sp>
      <p:sp>
        <p:nvSpPr>
          <p:cNvPr id="119" name="Google Shape;119;p19"/>
          <p:cNvSpPr txBox="1">
            <a:spLocks noGrp="1"/>
          </p:cNvSpPr>
          <p:nvPr>
            <p:ph type="body" idx="2"/>
          </p:nvPr>
        </p:nvSpPr>
        <p:spPr>
          <a:xfrm>
            <a:off x="4846349" y="1197037"/>
            <a:ext cx="3547881" cy="319460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CUSTOMER</a:t>
            </a:r>
            <a:endParaRPr lang="en-US" b="1"/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600"/>
              <a:t>-Sign Up/Reset Password/Sign In </a:t>
            </a: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600"/>
              <a:t>-View/Check detail products</a:t>
            </a: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600"/>
              <a:t>-Add products to Cart/Order</a:t>
            </a: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600"/>
              <a:t>-Enter/Send Feedback</a:t>
            </a: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600"/>
              <a:t>-Contact the System Directly</a:t>
            </a: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600"/>
              <a:t>-Check Order History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/>
              <a:t> 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5BBBF2-59C0-E625-902C-DBA69DE67C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5" name="Picture 4" descr="A diagram of a customer&#10;&#10;Description automatically generated with medium confidence">
            <a:extLst>
              <a:ext uri="{FF2B5EF4-FFF2-40B4-BE49-F238E27FC236}">
                <a16:creationId xmlns:a16="http://schemas.microsoft.com/office/drawing/2014/main" id="{C43538AB-5CEA-4278-5BB7-F98A45057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600" y="383981"/>
            <a:ext cx="3615050" cy="3018070"/>
          </a:xfrm>
          <a:prstGeom prst="rect">
            <a:avLst/>
          </a:prstGeom>
        </p:spPr>
      </p:pic>
      <p:pic>
        <p:nvPicPr>
          <p:cNvPr id="7" name="Picture 6" descr="A diagram of a product&#10;&#10;Description automatically generated with low confidence">
            <a:extLst>
              <a:ext uri="{FF2B5EF4-FFF2-40B4-BE49-F238E27FC236}">
                <a16:creationId xmlns:a16="http://schemas.microsoft.com/office/drawing/2014/main" id="{2D90193B-D311-7770-75AA-3482BB65A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730" y="862281"/>
            <a:ext cx="4283393" cy="30180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D95E61-194E-E9D1-E901-E694C30CA687}"/>
              </a:ext>
            </a:extLst>
          </p:cNvPr>
          <p:cNvSpPr txBox="1"/>
          <p:nvPr/>
        </p:nvSpPr>
        <p:spPr>
          <a:xfrm>
            <a:off x="1202931" y="3602923"/>
            <a:ext cx="2574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>
                <a:solidFill>
                  <a:srgbClr val="C00000"/>
                </a:solidFill>
                <a:latin typeface="Bellota Text Light" panose="020B0604020202020204" charset="0"/>
                <a:ea typeface="Bellota Text Light" panose="020B0604020202020204" charset="0"/>
              </a:rPr>
              <a:t>USE CASE DIAGRAM</a:t>
            </a:r>
            <a:endParaRPr lang="en-US" sz="2000" b="1">
              <a:solidFill>
                <a:srgbClr val="C00000"/>
              </a:solidFill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ADED97-D45B-9489-CD70-A44AD5505B9C}"/>
              </a:ext>
            </a:extLst>
          </p:cNvPr>
          <p:cNvSpPr txBox="1"/>
          <p:nvPr/>
        </p:nvSpPr>
        <p:spPr>
          <a:xfrm>
            <a:off x="5370232" y="383981"/>
            <a:ext cx="2574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>
                <a:solidFill>
                  <a:srgbClr val="C00000"/>
                </a:solidFill>
                <a:latin typeface="Bellota Text Light" panose="020B0604020202020204" charset="0"/>
                <a:ea typeface="Bellota Text Light" panose="020B0604020202020204" charset="0"/>
              </a:rPr>
              <a:t>USE CASE DIAGRAM</a:t>
            </a:r>
            <a:endParaRPr lang="en-US" sz="2000" b="1">
              <a:solidFill>
                <a:srgbClr val="C00000"/>
              </a:solidFill>
              <a:latin typeface="Bellota Text Light" panose="020B0604020202020204" charset="0"/>
              <a:ea typeface="Bellota Text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80016"/>
      </p:ext>
    </p:extLst>
  </p:cSld>
  <p:clrMapOvr>
    <a:masterClrMapping/>
  </p:clrMapOvr>
</p:sld>
</file>

<file path=ppt/theme/theme1.xml><?xml version="1.0" encoding="utf-8"?>
<a:theme xmlns:a="http://schemas.openxmlformats.org/drawingml/2006/main" name="Lafew template">
  <a:themeElements>
    <a:clrScheme name="Custom 347">
      <a:dk1>
        <a:srgbClr val="423C41"/>
      </a:dk1>
      <a:lt1>
        <a:srgbClr val="FFFFFF"/>
      </a:lt1>
      <a:dk2>
        <a:srgbClr val="7A717C"/>
      </a:dk2>
      <a:lt2>
        <a:srgbClr val="F0E9E3"/>
      </a:lt2>
      <a:accent1>
        <a:srgbClr val="FFBF3A"/>
      </a:accent1>
      <a:accent2>
        <a:srgbClr val="E94032"/>
      </a:accent2>
      <a:accent3>
        <a:srgbClr val="A78BAF"/>
      </a:accent3>
      <a:accent4>
        <a:srgbClr val="ADC853"/>
      </a:accent4>
      <a:accent5>
        <a:srgbClr val="6FAC6A"/>
      </a:accent5>
      <a:accent6>
        <a:srgbClr val="9C6E59"/>
      </a:accent6>
      <a:hlink>
        <a:srgbClr val="884E97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ài liệu" ma:contentTypeID="0x01010026BF8F0D7CB8E94BAA59AE047C4FCEFB" ma:contentTypeVersion="11" ma:contentTypeDescription="Tạo tài liệu mới." ma:contentTypeScope="" ma:versionID="ef28c63d91d7844a32b50536da85861f">
  <xsd:schema xmlns:xsd="http://www.w3.org/2001/XMLSchema" xmlns:xs="http://www.w3.org/2001/XMLSchema" xmlns:p="http://schemas.microsoft.com/office/2006/metadata/properties" xmlns:ns2="f1bc67d4-d22f-4772-9d4d-64c29b7e7e67" xmlns:ns3="31e5112a-9ff6-4e31-b05c-8194e57c8b54" targetNamespace="http://schemas.microsoft.com/office/2006/metadata/properties" ma:root="true" ma:fieldsID="508b7bf4ab342ab2251311a6735b7907" ns2:_="" ns3:_="">
    <xsd:import namespace="f1bc67d4-d22f-4772-9d4d-64c29b7e7e67"/>
    <xsd:import namespace="31e5112a-9ff6-4e31-b05c-8194e57c8b54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bc67d4-d22f-4772-9d4d-64c29b7e7e67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Thẻ Hình ảnh" ma:readOnly="false" ma:fieldId="{5cf76f15-5ced-4ddc-b409-7134ff3c332f}" ma:taxonomyMulti="true" ma:sspId="094ae118-d9ff-499e-981a-26f90b79674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e5112a-9ff6-4e31-b05c-8194e57c8b54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c58f2a26-0ae3-4cd4-9269-9c1c26c2b06e}" ma:internalName="TaxCatchAll" ma:showField="CatchAllData" ma:web="31e5112a-9ff6-4e31-b05c-8194e57c8b5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Loại Nội dung"/>
        <xsd:element ref="dc:title" minOccurs="0" maxOccurs="1" ma:index="4" ma:displayName="Tiêu đề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f1bc67d4-d22f-4772-9d4d-64c29b7e7e67" xsi:nil="true"/>
    <TaxCatchAll xmlns="31e5112a-9ff6-4e31-b05c-8194e57c8b54" xsi:nil="true"/>
    <lcf76f155ced4ddcb4097134ff3c332f xmlns="f1bc67d4-d22f-4772-9d4d-64c29b7e7e67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4226FC8-AF99-4818-AFD8-6979B6945943}"/>
</file>

<file path=customXml/itemProps2.xml><?xml version="1.0" encoding="utf-8"?>
<ds:datastoreItem xmlns:ds="http://schemas.openxmlformats.org/officeDocument/2006/customXml" ds:itemID="{469ED13E-C6A5-420A-A31C-893E1B13E7CC}"/>
</file>

<file path=customXml/itemProps3.xml><?xml version="1.0" encoding="utf-8"?>
<ds:datastoreItem xmlns:ds="http://schemas.openxmlformats.org/officeDocument/2006/customXml" ds:itemID="{F5EB3D16-17B1-41A9-B18D-3344798FAA4D}"/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817</Words>
  <Application>Microsoft Office PowerPoint</Application>
  <PresentationFormat>On-screen Show (16:9)</PresentationFormat>
  <Paragraphs>120</Paragraphs>
  <Slides>24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Snap ITC</vt:lpstr>
      <vt:lpstr>Bellota Text Light</vt:lpstr>
      <vt:lpstr>Bellota Text</vt:lpstr>
      <vt:lpstr>Arial Rounded MT Bold</vt:lpstr>
      <vt:lpstr>Arial</vt:lpstr>
      <vt:lpstr>Satisfy</vt:lpstr>
      <vt:lpstr>Segoe UI</vt:lpstr>
      <vt:lpstr>Lafew template</vt:lpstr>
      <vt:lpstr>  MOBILE APPLICATION DEVELOPMENT Food Ordering App: Foody Key  </vt:lpstr>
      <vt:lpstr>GROUP MEMBER</vt:lpstr>
      <vt:lpstr>Table of Contents</vt:lpstr>
      <vt:lpstr>1. INTRODUCTION</vt:lpstr>
      <vt:lpstr>PowerPoint Presentation</vt:lpstr>
      <vt:lpstr>Reasons for choosing the application</vt:lpstr>
      <vt:lpstr> What can customers do on the application?</vt:lpstr>
      <vt:lpstr>Permission to control and use</vt:lpstr>
      <vt:lpstr>PowerPoint Presentation</vt:lpstr>
      <vt:lpstr>2. APPLICATION</vt:lpstr>
      <vt:lpstr>PowerPoint Presentation</vt:lpstr>
      <vt:lpstr>Besides, the number of food/drinks is  also more and more diverse and abundant.</vt:lpstr>
      <vt:lpstr>PowerPoint Presentation</vt:lpstr>
      <vt:lpstr>88,191,122GB</vt:lpstr>
      <vt:lpstr>PowerPoint Presentation</vt:lpstr>
      <vt:lpstr>Application Deployment Process</vt:lpstr>
      <vt:lpstr>3. REFERENCES &amp; DEMO</vt:lpstr>
      <vt:lpstr>References</vt:lpstr>
      <vt:lpstr>Demo</vt:lpstr>
      <vt:lpstr>4. CONCLUSION</vt:lpstr>
      <vt:lpstr>Future goals to improve and develop app</vt:lpstr>
      <vt:lpstr>Sincere ThankS</vt:lpstr>
      <vt:lpstr>Thank You  For Your Attention!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</dc:title>
  <dc:creator>Cute Chanfuc</dc:creator>
  <cp:lastModifiedBy>Đặng Hải Trang Phúc</cp:lastModifiedBy>
  <cp:revision>21</cp:revision>
  <dcterms:modified xsi:type="dcterms:W3CDTF">2023-06-09T12:08:35Z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0x01010026BF8F0D7CB8E94BAA59AE047C4FCEFB</vt:lpwstr>
  </property>
</Properties>
</file>